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329" r:id="rId2"/>
    <p:sldId id="259" r:id="rId3"/>
    <p:sldId id="296" r:id="rId4"/>
    <p:sldId id="346" r:id="rId5"/>
    <p:sldId id="305" r:id="rId6"/>
    <p:sldId id="299" r:id="rId7"/>
    <p:sldId id="264" r:id="rId8"/>
    <p:sldId id="261" r:id="rId9"/>
    <p:sldId id="344" r:id="rId10"/>
    <p:sldId id="345" r:id="rId11"/>
    <p:sldId id="330" r:id="rId12"/>
    <p:sldId id="340" r:id="rId13"/>
    <p:sldId id="347" r:id="rId14"/>
    <p:sldId id="341" r:id="rId15"/>
    <p:sldId id="352" r:id="rId16"/>
    <p:sldId id="318" r:id="rId17"/>
    <p:sldId id="343" r:id="rId18"/>
    <p:sldId id="354" r:id="rId19"/>
    <p:sldId id="306" r:id="rId20"/>
    <p:sldId id="303" r:id="rId21"/>
    <p:sldId id="332" r:id="rId22"/>
    <p:sldId id="355" r:id="rId23"/>
    <p:sldId id="338" r:id="rId24"/>
    <p:sldId id="337" r:id="rId25"/>
    <p:sldId id="312" r:id="rId26"/>
    <p:sldId id="342" r:id="rId27"/>
    <p:sldId id="328" r:id="rId28"/>
    <p:sldId id="336" r:id="rId29"/>
    <p:sldId id="319" r:id="rId30"/>
    <p:sldId id="310" r:id="rId31"/>
    <p:sldId id="268" r:id="rId32"/>
    <p:sldId id="331" r:id="rId33"/>
    <p:sldId id="35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329"/>
          </p14:sldIdLst>
        </p14:section>
        <p14:section name="本文" id="{FACCB9E6-93CC-4974-8C68-D507726A6E5D}">
          <p14:sldIdLst>
            <p14:sldId id="259"/>
            <p14:sldId id="296"/>
            <p14:sldId id="346"/>
            <p14:sldId id="305"/>
            <p14:sldId id="299"/>
            <p14:sldId id="264"/>
            <p14:sldId id="261"/>
            <p14:sldId id="344"/>
            <p14:sldId id="345"/>
            <p14:sldId id="330"/>
            <p14:sldId id="340"/>
            <p14:sldId id="347"/>
            <p14:sldId id="341"/>
            <p14:sldId id="352"/>
            <p14:sldId id="318"/>
            <p14:sldId id="343"/>
            <p14:sldId id="354"/>
            <p14:sldId id="306"/>
            <p14:sldId id="303"/>
            <p14:sldId id="332"/>
            <p14:sldId id="355"/>
            <p14:sldId id="338"/>
            <p14:sldId id="337"/>
            <p14:sldId id="312"/>
            <p14:sldId id="342"/>
            <p14:sldId id="328"/>
            <p14:sldId id="336"/>
            <p14:sldId id="319"/>
            <p14:sldId id="310"/>
            <p14:sldId id="268"/>
            <p14:sldId id="331"/>
            <p14:sldId id="35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410"/>
    <a:srgbClr val="FFC000"/>
    <a:srgbClr val="00B0F0"/>
    <a:srgbClr val="7F7F7F"/>
    <a:srgbClr val="898989"/>
    <a:srgbClr val="FF6600"/>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5" autoAdjust="0"/>
    <p:restoredTop sz="94660"/>
  </p:normalViewPr>
  <p:slideViewPr>
    <p:cSldViewPr snapToGrid="0">
      <p:cViewPr varScale="1">
        <p:scale>
          <a:sx n="91" d="100"/>
          <a:sy n="91" d="100"/>
        </p:scale>
        <p:origin x="720" y="60"/>
      </p:cViewPr>
      <p:guideLst/>
    </p:cSldViewPr>
  </p:slideViewPr>
  <p:notesTextViewPr>
    <p:cViewPr>
      <p:scale>
        <a:sx n="1" d="1"/>
        <a:sy n="1" d="1"/>
      </p:scale>
      <p:origin x="0" y="0"/>
    </p:cViewPr>
  </p:notesTextViewPr>
  <p:sorterViewPr>
    <p:cViewPr>
      <p:scale>
        <a:sx n="100" d="100"/>
        <a:sy n="100" d="100"/>
      </p:scale>
      <p:origin x="0" y="-3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2021/12/24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345208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20</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21</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0A73BCFE-AE54-4D58-937A-2B24786FB4C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479415"/>
            <a:ext cx="7772400" cy="1707923"/>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59091"/>
            <a:ext cx="6858000" cy="118441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2 つのコンテンツ">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37EAB31-5EF7-4CB5-8A5A-E057241843A5}"/>
              </a:ext>
            </a:extLst>
          </p:cNvPr>
          <p:cNvSpPr>
            <a:spLocks noGrp="1"/>
          </p:cNvSpPr>
          <p:nvPr>
            <p:ph idx="14"/>
          </p:nvPr>
        </p:nvSpPr>
        <p:spPr>
          <a:xfrm>
            <a:off x="4629149" y="804915"/>
            <a:ext cx="4256059" cy="5371187"/>
          </a:xfrm>
        </p:spPr>
        <p:txBody>
          <a:bodyPr/>
          <a:lstStyle>
            <a:lvl1pPr marL="228600" indent="-228600">
              <a:buClr>
                <a:schemeClr val="accent1"/>
              </a:buClr>
              <a:buFont typeface="Wingdings" panose="05000000000000000000" pitchFamily="2" charset="2"/>
              <a:buChar char="Ø"/>
              <a:defRPr/>
            </a:lvl1pPr>
            <a:lvl2pPr marL="685800" indent="-228600">
              <a:buClr>
                <a:schemeClr val="accent1"/>
              </a:buClr>
              <a:buFont typeface="Wingdings" panose="05000000000000000000" pitchFamily="2" charset="2"/>
              <a:buChar char="ü"/>
              <a:defRPr sz="2000"/>
            </a:lvl2pPr>
            <a:lvl3pPr marL="1143000" indent="-228600">
              <a:buClr>
                <a:schemeClr val="accent1"/>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1" name="Content Placeholder 2">
            <a:extLst>
              <a:ext uri="{FF2B5EF4-FFF2-40B4-BE49-F238E27FC236}">
                <a16:creationId xmlns:a16="http://schemas.microsoft.com/office/drawing/2014/main" id="{04A89582-C487-449F-A92B-2765C07359D7}"/>
              </a:ext>
            </a:extLst>
          </p:cNvPr>
          <p:cNvSpPr>
            <a:spLocks noGrp="1"/>
          </p:cNvSpPr>
          <p:nvPr>
            <p:ph idx="13"/>
          </p:nvPr>
        </p:nvSpPr>
        <p:spPr>
          <a:xfrm>
            <a:off x="258791" y="805776"/>
            <a:ext cx="4256059" cy="5371187"/>
          </a:xfrm>
        </p:spPr>
        <p:txBody>
          <a:bodyPr/>
          <a:lstStyle>
            <a:lvl1pPr marL="228600" indent="-228600">
              <a:buClr>
                <a:schemeClr val="accent1"/>
              </a:buClr>
              <a:buFont typeface="Wingdings" panose="05000000000000000000" pitchFamily="2" charset="2"/>
              <a:buChar char="Ø"/>
              <a:defRPr/>
            </a:lvl1pPr>
            <a:lvl2pPr marL="685800" indent="-228600">
              <a:buClr>
                <a:schemeClr val="accent1"/>
              </a:buClr>
              <a:buFont typeface="Wingdings" panose="05000000000000000000" pitchFamily="2" charset="2"/>
              <a:buChar char="ü"/>
              <a:defRPr sz="2000"/>
            </a:lvl2pPr>
            <a:lvl3pPr marL="1143000" indent="-228600">
              <a:buClr>
                <a:schemeClr val="accent1"/>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8D558CB2-FF43-460B-99FD-0309E1D894AC}"/>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6C2F5DA-0654-464F-91A7-9E0B7EEF7E55}"/>
              </a:ext>
            </a:extLst>
          </p:cNvPr>
          <p:cNvSpPr txBox="1">
            <a:spLocks/>
          </p:cNvSpPr>
          <p:nvPr userDrawn="1"/>
        </p:nvSpPr>
        <p:spPr>
          <a:xfrm>
            <a:off x="258792" y="1"/>
            <a:ext cx="8626416" cy="681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kern="1200">
                <a:solidFill>
                  <a:schemeClr val="tx1"/>
                </a:solidFill>
                <a:latin typeface="+mj-lt"/>
                <a:ea typeface="+mj-ea"/>
                <a:cs typeface="+mj-cs"/>
              </a:defRPr>
            </a:lvl1pPr>
          </a:lstStyle>
          <a:p>
            <a:endParaRPr lang="en-US" dirty="0"/>
          </a:p>
        </p:txBody>
      </p:sp>
      <p:sp>
        <p:nvSpPr>
          <p:cNvPr id="13" name="Title 1">
            <a:extLst>
              <a:ext uri="{FF2B5EF4-FFF2-40B4-BE49-F238E27FC236}">
                <a16:creationId xmlns:a16="http://schemas.microsoft.com/office/drawing/2014/main" id="{8776552C-0910-4620-8FBD-7403EC53F735}"/>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14" name="Slide Number Placeholder 5">
            <a:extLst>
              <a:ext uri="{FF2B5EF4-FFF2-40B4-BE49-F238E27FC236}">
                <a16:creationId xmlns:a16="http://schemas.microsoft.com/office/drawing/2014/main" id="{8B0EF74B-6406-473E-8085-84B5D800CDBF}"/>
              </a:ext>
            </a:extLst>
          </p:cNvPr>
          <p:cNvSpPr>
            <a:spLocks noGrp="1"/>
          </p:cNvSpPr>
          <p:nvPr>
            <p:ph type="sldNum" sz="quarter" idx="12"/>
          </p:nvPr>
        </p:nvSpPr>
        <p:spPr>
          <a:xfrm>
            <a:off x="7086600" y="0"/>
            <a:ext cx="2057400" cy="365125"/>
          </a:xfrm>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6888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791" y="805776"/>
            <a:ext cx="8626415" cy="5371187"/>
          </a:xfrm>
        </p:spPr>
        <p:txBody>
          <a:bodyPr/>
          <a:lstStyle>
            <a:lvl1pPr marL="228600" indent="-228600">
              <a:buClr>
                <a:schemeClr val="accent1"/>
              </a:buClr>
              <a:buFont typeface="Wingdings" panose="05000000000000000000" pitchFamily="2" charset="2"/>
              <a:buChar char="Ø"/>
              <a:defRPr/>
            </a:lvl1pPr>
            <a:lvl2pPr marL="685800" indent="-228600">
              <a:buClr>
                <a:schemeClr val="accent1"/>
              </a:buClr>
              <a:buFont typeface="Wingdings" panose="05000000000000000000" pitchFamily="2" charset="2"/>
              <a:buChar char="ü"/>
              <a:defRPr sz="2000"/>
            </a:lvl2pPr>
            <a:lvl3pPr marL="1143000" indent="-228600">
              <a:buClr>
                <a:schemeClr val="accent1"/>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37968" y="0"/>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7CAFFEF-73F3-4279-9CE0-589F1230E8F2}"/>
              </a:ext>
            </a:extLst>
          </p:cNvPr>
          <p:cNvSpPr txBox="1"/>
          <p:nvPr userDrawn="1"/>
        </p:nvSpPr>
        <p:spPr>
          <a:xfrm>
            <a:off x="8461465" y="-76865"/>
            <a:ext cx="1077686" cy="523220"/>
          </a:xfrm>
          <a:prstGeom prst="rect">
            <a:avLst/>
          </a:prstGeom>
          <a:noFill/>
        </p:spPr>
        <p:txBody>
          <a:bodyPr wrap="square" rtlCol="0">
            <a:spAutoFit/>
          </a:bodyPr>
          <a:lstStyle/>
          <a:p>
            <a:r>
              <a:rPr kumimoji="1" lang="en-US" altLang="ja-JP" sz="2800" dirty="0">
                <a:solidFill>
                  <a:srgbClr val="898989"/>
                </a:solidFill>
              </a:rPr>
              <a:t>/16</a:t>
            </a:r>
            <a:endParaRPr kumimoji="1" lang="ja-JP" altLang="en-US" sz="2800" dirty="0">
              <a:solidFill>
                <a:srgbClr val="898989"/>
              </a:solidFill>
            </a:endParaRPr>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2021/12/24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2021/12/24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2021/12/24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2021/12/24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0"/>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r>
              <a:rPr kumimoji="1" lang="ja-JP" altLang="en-US" dirty="0"/>
              <a:t> </a:t>
            </a:r>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1.jpg"/><Relationship Id="rId18" Type="http://schemas.openxmlformats.org/officeDocument/2006/relationships/image" Target="../media/image36.jpg"/><Relationship Id="rId3" Type="http://schemas.openxmlformats.org/officeDocument/2006/relationships/slideLayout" Target="../slideLayouts/slideLayout2.xml"/><Relationship Id="rId7" Type="http://schemas.openxmlformats.org/officeDocument/2006/relationships/image" Target="../media/image26.jpg"/><Relationship Id="rId12" Type="http://schemas.openxmlformats.org/officeDocument/2006/relationships/image" Target="../media/image22.jpg"/><Relationship Id="rId17" Type="http://schemas.openxmlformats.org/officeDocument/2006/relationships/image" Target="../media/image35.jpg"/><Relationship Id="rId2" Type="http://schemas.microsoft.com/office/2007/relationships/media" Target="../media/media1.mp4"/><Relationship Id="rId16" Type="http://schemas.openxmlformats.org/officeDocument/2006/relationships/image" Target="../media/image34.jpg"/><Relationship Id="rId1" Type="http://schemas.openxmlformats.org/officeDocument/2006/relationships/video" Target="NULL" TargetMode="Externa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5" Type="http://schemas.openxmlformats.org/officeDocument/2006/relationships/image" Target="../media/image33.jpg"/><Relationship Id="rId10" Type="http://schemas.openxmlformats.org/officeDocument/2006/relationships/image" Target="../media/image29.jpg"/><Relationship Id="rId19" Type="http://schemas.openxmlformats.org/officeDocument/2006/relationships/image" Target="../media/image37.jpg"/><Relationship Id="rId4" Type="http://schemas.openxmlformats.org/officeDocument/2006/relationships/image" Target="../media/image23.png"/><Relationship Id="rId9" Type="http://schemas.openxmlformats.org/officeDocument/2006/relationships/image" Target="../media/image28.jpg"/><Relationship Id="rId1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3.png"/><Relationship Id="rId7" Type="http://schemas.openxmlformats.org/officeDocument/2006/relationships/image" Target="../media/image5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21.jpg"/><Relationship Id="rId4" Type="http://schemas.openxmlformats.org/officeDocument/2006/relationships/image" Target="../media/image60.jp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5.jpg"/><Relationship Id="rId2" Type="http://schemas.openxmlformats.org/officeDocument/2006/relationships/image" Target="../media/image72.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74.jpg"/><Relationship Id="rId4" Type="http://schemas.openxmlformats.org/officeDocument/2006/relationships/image" Target="../media/image73.jp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a:xfrm>
            <a:off x="685800" y="529047"/>
            <a:ext cx="7772400" cy="2658292"/>
          </a:xfrm>
        </p:spPr>
        <p:txBody>
          <a:bodyPr>
            <a:normAutofit/>
          </a:bodyPr>
          <a:lstStyle/>
          <a:p>
            <a:r>
              <a:rPr lang="en-US" altLang="ja-JP" b="1" dirty="0"/>
              <a:t>ITS</a:t>
            </a:r>
            <a:r>
              <a:rPr lang="ja-JP" altLang="en-US" b="1" dirty="0"/>
              <a:t>可視光通信における</a:t>
            </a:r>
            <a:br>
              <a:rPr lang="en-US" altLang="ja-JP" b="1" dirty="0"/>
            </a:br>
            <a:r>
              <a:rPr lang="en-US" altLang="ja-JP" b="1" dirty="0"/>
              <a:t>LED</a:t>
            </a:r>
            <a:r>
              <a:rPr lang="ja-JP" altLang="en-US" b="1" dirty="0"/>
              <a:t>送信機の位置補正を用いた</a:t>
            </a:r>
            <a:br>
              <a:rPr lang="en-US" altLang="ja-JP" b="1" dirty="0"/>
            </a:br>
            <a:r>
              <a:rPr lang="ja-JP" altLang="en-US" b="1" dirty="0"/>
              <a:t>送信機追尾改善手法</a:t>
            </a:r>
            <a:endParaRPr lang="ja-JP" altLang="en-US"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a:xfrm>
            <a:off x="1143000" y="3959090"/>
            <a:ext cx="6858000" cy="2658292"/>
          </a:xfrm>
        </p:spPr>
        <p:txBody>
          <a:bodyPr>
            <a:normAutofit/>
          </a:bodyPr>
          <a:lstStyle/>
          <a:p>
            <a:pPr algn="r"/>
            <a:r>
              <a:rPr lang="ja-JP" altLang="en-US" sz="2800" dirty="0"/>
              <a:t>名古屋大学　情報・通信工学専攻</a:t>
            </a:r>
            <a:endParaRPr lang="en-US" altLang="ja-JP" sz="2800" dirty="0"/>
          </a:p>
          <a:p>
            <a:pPr algn="r"/>
            <a:r>
              <a:rPr lang="ja-JP" altLang="en-US" sz="2800" dirty="0"/>
              <a:t>山里研究室　中村建翔</a:t>
            </a:r>
            <a:endParaRPr lang="en-US" altLang="ja-JP" sz="2800" dirty="0"/>
          </a:p>
          <a:p>
            <a:pPr algn="r"/>
            <a:endParaRPr lang="en-US" altLang="ja-JP" sz="2800" dirty="0"/>
          </a:p>
          <a:p>
            <a:pPr algn="r"/>
            <a:r>
              <a:rPr lang="en-US" altLang="ja-JP" dirty="0"/>
              <a:t>2021/12/01</a:t>
            </a:r>
          </a:p>
          <a:p>
            <a:pPr algn="r"/>
            <a:r>
              <a:rPr lang="en-US" altLang="ja-JP" dirty="0"/>
              <a:t>J-38</a:t>
            </a:r>
            <a:r>
              <a:rPr lang="ja-JP" altLang="en-US" dirty="0"/>
              <a:t>　修士論文中間発表会</a:t>
            </a:r>
            <a:endParaRPr lang="en-US" altLang="ja-JP" dirty="0"/>
          </a:p>
        </p:txBody>
      </p:sp>
    </p:spTree>
    <p:extLst>
      <p:ext uri="{BB962C8B-B14F-4D97-AF65-F5344CB8AC3E}">
        <p14:creationId xmlns:p14="http://schemas.microsoft.com/office/powerpoint/2010/main" val="21256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1272657126"/>
              </p:ext>
            </p:extLst>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62804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時空間画像と</a:t>
            </a:r>
            <a:r>
              <a:rPr kumimoji="1" lang="ja-JP" altLang="en-US" dirty="0"/>
              <a:t>時空間断面画像</a:t>
            </a:r>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5" name="テキスト ボックス 54">
            <a:extLst>
              <a:ext uri="{FF2B5EF4-FFF2-40B4-BE49-F238E27FC236}">
                <a16:creationId xmlns:a16="http://schemas.microsoft.com/office/drawing/2014/main" id="{C531298D-FA8F-423D-8DA0-A43C478BB512}"/>
              </a:ext>
            </a:extLst>
          </p:cNvPr>
          <p:cNvSpPr txBox="1"/>
          <p:nvPr/>
        </p:nvSpPr>
        <p:spPr>
          <a:xfrm>
            <a:off x="2460959" y="12914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57" name="テキスト ボックス 56">
            <a:extLst>
              <a:ext uri="{FF2B5EF4-FFF2-40B4-BE49-F238E27FC236}">
                <a16:creationId xmlns:a16="http://schemas.microsoft.com/office/drawing/2014/main" id="{0EAD421B-A683-4C47-8DB6-38B54A4A1020}"/>
              </a:ext>
            </a:extLst>
          </p:cNvPr>
          <p:cNvSpPr txBox="1"/>
          <p:nvPr/>
        </p:nvSpPr>
        <p:spPr>
          <a:xfrm>
            <a:off x="166616" y="2044272"/>
            <a:ext cx="932120" cy="369332"/>
          </a:xfrm>
          <a:prstGeom prst="rect">
            <a:avLst/>
          </a:prstGeom>
          <a:noFill/>
        </p:spPr>
        <p:txBody>
          <a:bodyPr wrap="square" rtlCol="0">
            <a:spAutoFit/>
          </a:bodyPr>
          <a:lstStyle/>
          <a:p>
            <a:r>
              <a:rPr kumimoji="1" lang="en-US" altLang="ja-JP" dirty="0"/>
              <a:t>y [pixel]</a:t>
            </a:r>
            <a:endParaRPr kumimoji="1" lang="ja-JP" altLang="en-US" dirty="0"/>
          </a:p>
        </p:txBody>
      </p:sp>
      <p:grpSp>
        <p:nvGrpSpPr>
          <p:cNvPr id="6" name="グループ化 5">
            <a:extLst>
              <a:ext uri="{FF2B5EF4-FFF2-40B4-BE49-F238E27FC236}">
                <a16:creationId xmlns:a16="http://schemas.microsoft.com/office/drawing/2014/main" id="{1F7243D7-C4FE-4047-962D-3EE4F4071346}"/>
              </a:ext>
            </a:extLst>
          </p:cNvPr>
          <p:cNvGrpSpPr>
            <a:grpSpLocks noChangeAspect="1"/>
          </p:cNvGrpSpPr>
          <p:nvPr/>
        </p:nvGrpSpPr>
        <p:grpSpPr>
          <a:xfrm>
            <a:off x="550473" y="1598181"/>
            <a:ext cx="3490187" cy="4076392"/>
            <a:chOff x="364289" y="1570642"/>
            <a:chExt cx="3960717" cy="4625952"/>
          </a:xfrm>
        </p:grpSpPr>
        <p:pic>
          <p:nvPicPr>
            <p:cNvPr id="35" name="図 34">
              <a:extLst>
                <a:ext uri="{FF2B5EF4-FFF2-40B4-BE49-F238E27FC236}">
                  <a16:creationId xmlns:a16="http://schemas.microsoft.com/office/drawing/2014/main" id="{CDF3FDD2-2B65-4588-B5D2-C62AF449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1" name="図 40">
              <a:extLst>
                <a:ext uri="{FF2B5EF4-FFF2-40B4-BE49-F238E27FC236}">
                  <a16:creationId xmlns:a16="http://schemas.microsoft.com/office/drawing/2014/main" id="{9ECC2773-322C-49CD-9E74-488C60CC9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39" name="図 38">
              <a:extLst>
                <a:ext uri="{FF2B5EF4-FFF2-40B4-BE49-F238E27FC236}">
                  <a16:creationId xmlns:a16="http://schemas.microsoft.com/office/drawing/2014/main" id="{7662CBBC-D375-49EE-BE90-28E575EE4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37" name="図 36">
              <a:extLst>
                <a:ext uri="{FF2B5EF4-FFF2-40B4-BE49-F238E27FC236}">
                  <a16:creationId xmlns:a16="http://schemas.microsoft.com/office/drawing/2014/main" id="{5BA603B1-CFF6-4486-AC71-0077EB79C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42" name="直線矢印コネクタ 41">
              <a:extLst>
                <a:ext uri="{FF2B5EF4-FFF2-40B4-BE49-F238E27FC236}">
                  <a16:creationId xmlns:a16="http://schemas.microsoft.com/office/drawing/2014/main" id="{C7B557D2-3DEF-4CD0-B370-3CCC81664A0A}"/>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CCD1184-163D-4819-BF88-CA4F4C85127A}"/>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998F89-C060-445F-ABFB-489C5077EC04}"/>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F1EF977-4FF4-4F84-B219-65A56A291E3E}"/>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AB2EBC5-914F-4B26-8062-9F59930BC10D}"/>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F2D88B3-3878-41D3-8195-50928ECC237E}"/>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B412206-F64E-40EA-9523-831C33232EC4}"/>
                </a:ext>
              </a:extLst>
            </p:cNvPr>
            <p:cNvSpPr txBox="1"/>
            <p:nvPr/>
          </p:nvSpPr>
          <p:spPr>
            <a:xfrm>
              <a:off x="2685532" y="5777470"/>
              <a:ext cx="1220882" cy="419124"/>
            </a:xfrm>
            <a:prstGeom prst="rect">
              <a:avLst/>
            </a:prstGeom>
            <a:noFill/>
          </p:spPr>
          <p:txBody>
            <a:bodyPr wrap="square" rtlCol="0">
              <a:spAutoFit/>
            </a:bodyPr>
            <a:lstStyle/>
            <a:p>
              <a:r>
                <a:rPr kumimoji="1" lang="en-US" altLang="ja-JP" dirty="0"/>
                <a:t>x [pixel]</a:t>
              </a:r>
              <a:endParaRPr kumimoji="1" lang="ja-JP" altLang="en-US" dirty="0"/>
            </a:p>
          </p:txBody>
        </p:sp>
        <p:cxnSp>
          <p:nvCxnSpPr>
            <p:cNvPr id="59" name="直線矢印コネクタ 58">
              <a:extLst>
                <a:ext uri="{FF2B5EF4-FFF2-40B4-BE49-F238E27FC236}">
                  <a16:creationId xmlns:a16="http://schemas.microsoft.com/office/drawing/2014/main" id="{DC8EF939-18A4-445F-BA8D-112FDE7D80E3}"/>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7B4C9FD-9EF6-4916-B72A-62C722AC6565}"/>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07175EB2-A504-40E6-B420-BCBCF606F3A5}"/>
                </a:ext>
              </a:extLst>
            </p:cNvPr>
            <p:cNvCxnSpPr>
              <a:cxnSpLocks/>
            </p:cNvCxnSpPr>
            <p:nvPr/>
          </p:nvCxnSpPr>
          <p:spPr>
            <a:xfrm>
              <a:off x="3164657" y="3899669"/>
              <a:ext cx="116034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22BD33EC-200D-4BDE-952B-1CB5A2903C73}"/>
              </a:ext>
            </a:extLst>
          </p:cNvPr>
          <p:cNvSpPr txBox="1"/>
          <p:nvPr/>
        </p:nvSpPr>
        <p:spPr>
          <a:xfrm>
            <a:off x="3502638" y="3281189"/>
            <a:ext cx="923587" cy="369332"/>
          </a:xfrm>
          <a:prstGeom prst="rect">
            <a:avLst/>
          </a:prstGeom>
          <a:noFill/>
        </p:spPr>
        <p:txBody>
          <a:bodyPr wrap="square" rtlCol="0">
            <a:spAutoFit/>
          </a:bodyPr>
          <a:lstStyle/>
          <a:p>
            <a:r>
              <a:rPr kumimoji="1" lang="en-US" altLang="ja-JP" dirty="0"/>
              <a:t>y=n</a:t>
            </a:r>
            <a:endParaRPr kumimoji="1" lang="ja-JP" altLang="en-US" dirty="0"/>
          </a:p>
        </p:txBody>
      </p:sp>
    </p:spTree>
    <p:extLst>
      <p:ext uri="{BB962C8B-B14F-4D97-AF65-F5344CB8AC3E}">
        <p14:creationId xmlns:p14="http://schemas.microsoft.com/office/powerpoint/2010/main" val="418132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空間</a:t>
            </a:r>
            <a:r>
              <a:rPr lang="en-US" altLang="ja-JP" dirty="0"/>
              <a:t>-</a:t>
            </a:r>
            <a:r>
              <a:rPr lang="ja-JP" altLang="en-US" dirty="0"/>
              <a:t>時間勾配散布図と閾値の決定</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送信機及び背景の空間</a:t>
            </a:r>
            <a:r>
              <a:rPr lang="en-US" altLang="ja-JP" dirty="0"/>
              <a:t>-</a:t>
            </a:r>
            <a:r>
              <a:rPr lang="ja-JP" altLang="en-US" dirty="0"/>
              <a:t>時間勾配を各撮影画像で計算し，各ピクセルにおける全撮影画像の平均値を算出した</a:t>
            </a:r>
            <a:endParaRPr lang="en-US" altLang="ja-JP" dirty="0"/>
          </a:p>
          <a:p>
            <a:pPr lvl="1"/>
            <a:r>
              <a:rPr lang="en-US" altLang="ja-JP" dirty="0"/>
              <a:t>LED</a:t>
            </a:r>
            <a:r>
              <a:rPr lang="ja-JP" altLang="en-US" dirty="0"/>
              <a:t>と背景を区別できる特徴が見られた</a:t>
            </a:r>
            <a:endParaRPr lang="en-US" altLang="ja-JP" dirty="0"/>
          </a:p>
          <a:p>
            <a:pPr marL="0" indent="0">
              <a:buNone/>
            </a:pPr>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pic>
        <p:nvPicPr>
          <p:cNvPr id="7" name="図 6">
            <a:extLst>
              <a:ext uri="{FF2B5EF4-FFF2-40B4-BE49-F238E27FC236}">
                <a16:creationId xmlns:a16="http://schemas.microsoft.com/office/drawing/2014/main" id="{F4B55F5F-810D-4C3C-A68C-F1793733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00" y="2794224"/>
            <a:ext cx="3600000" cy="3600000"/>
          </a:xfrm>
          <a:prstGeom prst="rect">
            <a:avLst/>
          </a:prstGeom>
        </p:spPr>
      </p:pic>
      <p:cxnSp>
        <p:nvCxnSpPr>
          <p:cNvPr id="8" name="直線コネクタ 7">
            <a:extLst>
              <a:ext uri="{FF2B5EF4-FFF2-40B4-BE49-F238E27FC236}">
                <a16:creationId xmlns:a16="http://schemas.microsoft.com/office/drawing/2014/main" id="{044DBA59-1125-4A6C-9FFE-D7D02D0D491B}"/>
              </a:ext>
            </a:extLst>
          </p:cNvPr>
          <p:cNvCxnSpPr>
            <a:cxnSpLocks/>
          </p:cNvCxnSpPr>
          <p:nvPr/>
        </p:nvCxnSpPr>
        <p:spPr>
          <a:xfrm>
            <a:off x="1082288"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57702554-3E11-4524-A2B0-34E96F30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643" y="2794224"/>
            <a:ext cx="3600000" cy="3600000"/>
          </a:xfrm>
          <a:prstGeom prst="rect">
            <a:avLst/>
          </a:prstGeom>
        </p:spPr>
      </p:pic>
      <p:cxnSp>
        <p:nvCxnSpPr>
          <p:cNvPr id="13" name="直線コネクタ 12">
            <a:extLst>
              <a:ext uri="{FF2B5EF4-FFF2-40B4-BE49-F238E27FC236}">
                <a16:creationId xmlns:a16="http://schemas.microsoft.com/office/drawing/2014/main" id="{831F6819-950E-4A1F-877E-00D9850CAA3B}"/>
              </a:ext>
            </a:extLst>
          </p:cNvPr>
          <p:cNvCxnSpPr>
            <a:cxnSpLocks/>
          </p:cNvCxnSpPr>
          <p:nvPr/>
        </p:nvCxnSpPr>
        <p:spPr>
          <a:xfrm>
            <a:off x="5400826"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6363710-8093-4DC6-BA61-4A9D9BD2F859}"/>
              </a:ext>
            </a:extLst>
          </p:cNvPr>
          <p:cNvSpPr txBox="1"/>
          <p:nvPr/>
        </p:nvSpPr>
        <p:spPr>
          <a:xfrm>
            <a:off x="1666840" y="2752738"/>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9" name="テキスト ボックス 8">
            <a:extLst>
              <a:ext uri="{FF2B5EF4-FFF2-40B4-BE49-F238E27FC236}">
                <a16:creationId xmlns:a16="http://schemas.microsoft.com/office/drawing/2014/main" id="{19D3D95C-1889-4A33-9516-8DCBF4B9F947}"/>
              </a:ext>
            </a:extLst>
          </p:cNvPr>
          <p:cNvSpPr txBox="1"/>
          <p:nvPr/>
        </p:nvSpPr>
        <p:spPr>
          <a:xfrm>
            <a:off x="5911087" y="2752738"/>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3499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animEffect transition="in" filter="fade">
                                      <p:cBhvr>
                                        <p:cTn id="7" dur="10"/>
                                        <p:tgtEl>
                                          <p:spTgt spid="2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r>
              <a:rPr kumimoji="1" lang="ja-JP" altLang="en-US" dirty="0"/>
              <a:t>捕捉結果の例を下図に示す</a:t>
            </a:r>
            <a:endParaRPr kumimoji="1" lang="en-US" altLang="ja-JP" dirty="0"/>
          </a:p>
          <a:p>
            <a:r>
              <a:rPr lang="en-US" altLang="ja-JP" dirty="0"/>
              <a:t>64bit</a:t>
            </a:r>
            <a:r>
              <a:rPr lang="ja-JP" altLang="en-US" dirty="0"/>
              <a:t>アレイ・</a:t>
            </a:r>
            <a:r>
              <a:rPr lang="en-US" altLang="ja-JP" dirty="0"/>
              <a:t>256bit</a:t>
            </a:r>
            <a:r>
              <a:rPr lang="ja-JP" altLang="en-US" dirty="0"/>
              <a:t>アレイで共に，平均フレーム数が　　　　</a:t>
            </a:r>
            <a:r>
              <a:rPr lang="en-US" altLang="ja-JP" dirty="0"/>
              <a:t>9</a:t>
            </a:r>
            <a:r>
              <a:rPr lang="ja-JP" altLang="en-US" dirty="0"/>
              <a:t>枚のとき捕捉率</a:t>
            </a:r>
            <a:r>
              <a:rPr lang="en-US" altLang="ja-JP" dirty="0"/>
              <a:t>100%</a:t>
            </a:r>
            <a:r>
              <a:rPr lang="ja-JP" altLang="en-US" dirty="0"/>
              <a:t>を達成</a:t>
            </a:r>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捕捉結果</a:t>
            </a:r>
            <a:endParaRPr kumimoji="1" lang="ja-JP" altLang="en-US" dirty="0"/>
          </a:p>
        </p:txBody>
      </p:sp>
      <p:pic>
        <p:nvPicPr>
          <p:cNvPr id="6" name="図 5">
            <a:extLst>
              <a:ext uri="{FF2B5EF4-FFF2-40B4-BE49-F238E27FC236}">
                <a16:creationId xmlns:a16="http://schemas.microsoft.com/office/drawing/2014/main" id="{4DA8E225-BB3F-4BFE-87BF-7A94A1DFD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61" y="2757024"/>
            <a:ext cx="3600000" cy="3600000"/>
          </a:xfrm>
          <a:prstGeom prst="rect">
            <a:avLst/>
          </a:prstGeom>
          <a:ln w="38100">
            <a:solidFill>
              <a:schemeClr val="bg1">
                <a:lumMod val="50000"/>
              </a:schemeClr>
            </a:solidFill>
          </a:ln>
        </p:spPr>
      </p:pic>
      <p:pic>
        <p:nvPicPr>
          <p:cNvPr id="8" name="図 7">
            <a:extLst>
              <a:ext uri="{FF2B5EF4-FFF2-40B4-BE49-F238E27FC236}">
                <a16:creationId xmlns:a16="http://schemas.microsoft.com/office/drawing/2014/main" id="{72EF53D7-92C4-406E-B4EA-5839CE298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1" y="2757024"/>
            <a:ext cx="3600000" cy="3600000"/>
          </a:xfrm>
          <a:prstGeom prst="rect">
            <a:avLst/>
          </a:prstGeom>
          <a:ln w="38100">
            <a:solidFill>
              <a:schemeClr val="bg1">
                <a:lumMod val="50000"/>
              </a:schemeClr>
            </a:solidFill>
          </a:ln>
        </p:spPr>
      </p:pic>
      <p:sp>
        <p:nvSpPr>
          <p:cNvPr id="9" name="正方形/長方形 8">
            <a:extLst>
              <a:ext uri="{FF2B5EF4-FFF2-40B4-BE49-F238E27FC236}">
                <a16:creationId xmlns:a16="http://schemas.microsoft.com/office/drawing/2014/main" id="{7D3A3758-EC95-4338-A1CA-91DA24D1DDD1}"/>
              </a:ext>
            </a:extLst>
          </p:cNvPr>
          <p:cNvSpPr/>
          <p:nvPr/>
        </p:nvSpPr>
        <p:spPr>
          <a:xfrm>
            <a:off x="1138103" y="3309938"/>
            <a:ext cx="2276609"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00E9B28-226B-4E62-B2DC-839CE8ACE9CF}"/>
              </a:ext>
            </a:extLst>
          </p:cNvPr>
          <p:cNvSpPr/>
          <p:nvPr/>
        </p:nvSpPr>
        <p:spPr>
          <a:xfrm>
            <a:off x="5613614" y="3314701"/>
            <a:ext cx="2287374"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5BA92B-C2AE-44C6-A6FF-D42368F994E5}"/>
              </a:ext>
            </a:extLst>
          </p:cNvPr>
          <p:cNvSpPr txBox="1"/>
          <p:nvPr/>
        </p:nvSpPr>
        <p:spPr>
          <a:xfrm>
            <a:off x="1679540" y="2232175"/>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12" name="テキスト ボックス 11">
            <a:extLst>
              <a:ext uri="{FF2B5EF4-FFF2-40B4-BE49-F238E27FC236}">
                <a16:creationId xmlns:a16="http://schemas.microsoft.com/office/drawing/2014/main" id="{95B5CC2F-57C3-4C62-9942-1C19162E3981}"/>
              </a:ext>
            </a:extLst>
          </p:cNvPr>
          <p:cNvSpPr txBox="1"/>
          <p:nvPr/>
        </p:nvSpPr>
        <p:spPr>
          <a:xfrm>
            <a:off x="5923787" y="223217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659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532F4A-4DCE-4AE1-83DD-CCCC0BB3F82B}"/>
              </a:ext>
            </a:extLst>
          </p:cNvPr>
          <p:cNvSpPr>
            <a:spLocks noGrp="1"/>
          </p:cNvSpPr>
          <p:nvPr>
            <p:ph type="title"/>
          </p:nvPr>
        </p:nvSpPr>
        <p:spPr/>
        <p:txBody>
          <a:bodyPr/>
          <a:lstStyle/>
          <a:p>
            <a:r>
              <a:rPr kumimoji="1" lang="ja-JP" altLang="en-US" dirty="0"/>
              <a:t>復調結果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AB9AFBF-8C76-43BF-A0B1-84A794BEF90C}"/>
                  </a:ext>
                </a:extLst>
              </p:cNvPr>
              <p:cNvSpPr>
                <a:spLocks noGrp="1"/>
              </p:cNvSpPr>
              <p:nvPr>
                <p:ph idx="1"/>
              </p:nvPr>
            </p:nvSpPr>
            <p:spPr/>
            <p:txBody>
              <a:bodyPr/>
              <a:lstStyle/>
              <a:p>
                <a:r>
                  <a:rPr lang="ja-JP" altLang="en-US" dirty="0"/>
                  <a:t>復調結果</a:t>
                </a:r>
                <a:r>
                  <a:rPr lang="en-US" altLang="ja-JP" sz="2000" dirty="0"/>
                  <a:t>(</a:t>
                </a:r>
                <a:r>
                  <a:rPr lang="ja-JP" altLang="en-US" sz="2000" dirty="0"/>
                  <a:t>平均フレーム数</a:t>
                </a:r>
                <a:r>
                  <a:rPr lang="en-US" altLang="ja-JP" sz="2000" dirty="0"/>
                  <a:t>=9)</a:t>
                </a:r>
              </a:p>
              <a:p>
                <a:pPr lvl="1"/>
                <a:r>
                  <a:rPr lang="en-US" altLang="ja-JP" dirty="0"/>
                  <a:t>10</a:t>
                </a:r>
                <a:r>
                  <a:rPr lang="ja-JP" altLang="en-US" dirty="0"/>
                  <a:t>枚目以降の全フレームでエラーフリーを達成</a:t>
                </a:r>
                <a:endParaRPr lang="en-US" altLang="ja-JP" dirty="0"/>
              </a:p>
              <a:p>
                <a:pPr lvl="1"/>
                <a:r>
                  <a:rPr lang="ja-JP" altLang="en-US" dirty="0"/>
                  <a:t>しかし，時間勾配が取得できるのが</a:t>
                </a:r>
                <a:r>
                  <a:rPr lang="en-US" altLang="ja-JP" dirty="0"/>
                  <a:t>2</a:t>
                </a:r>
                <a:r>
                  <a:rPr lang="ja-JP" altLang="en-US" dirty="0"/>
                  <a:t>枚目以降かつ平均を取る関係上</a:t>
                </a:r>
                <a:r>
                  <a:rPr lang="en-US" altLang="ja-JP" dirty="0"/>
                  <a:t>1~9</a:t>
                </a:r>
                <a:r>
                  <a:rPr lang="ja-JP" altLang="en-US" dirty="0"/>
                  <a:t>枚目はそもそも捕捉ができず</a:t>
                </a:r>
                <a14:m>
                  <m:oMath xmlns:m="http://schemas.openxmlformats.org/officeDocument/2006/math">
                    <m:r>
                      <a:rPr lang="ja-JP" altLang="en-US" b="0" i="1" dirty="0" smtClean="0">
                        <a:latin typeface="Cambria Math" panose="02040503050406030204" pitchFamily="18" charset="0"/>
                      </a:rPr>
                      <m:t>，</m:t>
                    </m:r>
                    <m:r>
                      <a:rPr lang="en-US" altLang="ja-JP" b="0" i="1" smtClean="0">
                        <a:latin typeface="Cambria Math" panose="02040503050406030204" pitchFamily="18" charset="0"/>
                      </a:rPr>
                      <m:t>𝐵𝐸𝑅</m:t>
                    </m:r>
                    <m:r>
                      <a:rPr lang="en-US" altLang="ja-JP" b="0" i="1" smtClean="0">
                        <a:latin typeface="Cambria Math" panose="02040503050406030204" pitchFamily="18" charset="0"/>
                      </a:rPr>
                      <m:t>=1</m:t>
                    </m:r>
                  </m:oMath>
                </a14:m>
                <a:r>
                  <a:rPr lang="en-US" altLang="ja-JP" dirty="0"/>
                  <a:t> </a:t>
                </a:r>
                <a:r>
                  <a:rPr lang="ja-JP" altLang="en-US" dirty="0"/>
                  <a:t>となる</a:t>
                </a:r>
                <a:endParaRPr lang="en-US" altLang="ja-JP" dirty="0"/>
              </a:p>
              <a:p>
                <a:endParaRPr lang="ja-JP" altLang="en-US" dirty="0"/>
              </a:p>
            </p:txBody>
          </p:sp>
        </mc:Choice>
        <mc:Fallback xmlns="">
          <p:sp>
            <p:nvSpPr>
              <p:cNvPr id="4" name="コンテンツ プレースホルダー 3">
                <a:extLst>
                  <a:ext uri="{FF2B5EF4-FFF2-40B4-BE49-F238E27FC236}">
                    <a16:creationId xmlns:a16="http://schemas.microsoft.com/office/drawing/2014/main" id="{BAB9AFBF-8C76-43BF-A0B1-84A794BEF90C}"/>
                  </a:ext>
                </a:extLst>
              </p:cNvPr>
              <p:cNvSpPr>
                <a:spLocks noGrp="1" noRot="1" noChangeAspect="1" noMove="1" noResize="1" noEditPoints="1" noAdjustHandles="1" noChangeArrowheads="1" noChangeShapeType="1" noTextEdit="1"/>
              </p:cNvSpPr>
              <p:nvPr>
                <p:ph idx="1"/>
              </p:nvPr>
            </p:nvSpPr>
            <p:spPr>
              <a:blipFill>
                <a:blip r:embed="rId2"/>
                <a:stretch>
                  <a:fillRect l="-706" t="-1476" r="-706"/>
                </a:stretch>
              </a:blipFill>
            </p:spPr>
            <p:txBody>
              <a:bodyPr/>
              <a:lstStyle/>
              <a:p>
                <a:r>
                  <a:rPr lang="ja-JP" altLang="en-US">
                    <a:noFill/>
                  </a:rPr>
                  <a:t> </a:t>
                </a:r>
              </a:p>
            </p:txBody>
          </p:sp>
        </mc:Fallback>
      </mc:AlternateContent>
      <p:pic>
        <p:nvPicPr>
          <p:cNvPr id="7" name="コンテンツ プレースホルダー 6">
            <a:extLst>
              <a:ext uri="{FF2B5EF4-FFF2-40B4-BE49-F238E27FC236}">
                <a16:creationId xmlns:a16="http://schemas.microsoft.com/office/drawing/2014/main" id="{B62ECDA4-B396-424C-963F-9988B7F7BE0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164138" y="2405063"/>
            <a:ext cx="3979862" cy="3978275"/>
          </a:xfrm>
        </p:spPr>
      </p:pic>
      <p:grpSp>
        <p:nvGrpSpPr>
          <p:cNvPr id="17" name="グループ化 16">
            <a:extLst>
              <a:ext uri="{FF2B5EF4-FFF2-40B4-BE49-F238E27FC236}">
                <a16:creationId xmlns:a16="http://schemas.microsoft.com/office/drawing/2014/main" id="{71FDE2D5-E3CD-4A40-9652-BC98593BDEAC}"/>
              </a:ext>
            </a:extLst>
          </p:cNvPr>
          <p:cNvGrpSpPr>
            <a:grpSpLocks noChangeAspect="1"/>
          </p:cNvGrpSpPr>
          <p:nvPr/>
        </p:nvGrpSpPr>
        <p:grpSpPr>
          <a:xfrm>
            <a:off x="862685" y="4861704"/>
            <a:ext cx="1440000" cy="1440000"/>
            <a:chOff x="4410666" y="455452"/>
            <a:chExt cx="3600000" cy="3600000"/>
          </a:xfrm>
        </p:grpSpPr>
        <p:pic>
          <p:nvPicPr>
            <p:cNvPr id="15" name="図 14">
              <a:extLst>
                <a:ext uri="{FF2B5EF4-FFF2-40B4-BE49-F238E27FC236}">
                  <a16:creationId xmlns:a16="http://schemas.microsoft.com/office/drawing/2014/main" id="{91652017-C735-4319-918B-2209C4D8B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666" y="455452"/>
              <a:ext cx="3600000" cy="3600000"/>
            </a:xfrm>
            <a:prstGeom prst="rect">
              <a:avLst/>
            </a:prstGeom>
            <a:ln w="19050">
              <a:solidFill>
                <a:schemeClr val="bg1">
                  <a:lumMod val="50000"/>
                </a:schemeClr>
              </a:solidFill>
            </a:ln>
          </p:spPr>
        </p:pic>
        <p:sp>
          <p:nvSpPr>
            <p:cNvPr id="16" name="正方形/長方形 15">
              <a:extLst>
                <a:ext uri="{FF2B5EF4-FFF2-40B4-BE49-F238E27FC236}">
                  <a16:creationId xmlns:a16="http://schemas.microsoft.com/office/drawing/2014/main" id="{6BBE86B4-DA76-4707-977F-DD97CF2A6010}"/>
                </a:ext>
              </a:extLst>
            </p:cNvPr>
            <p:cNvSpPr/>
            <p:nvPr/>
          </p:nvSpPr>
          <p:spPr>
            <a:xfrm>
              <a:off x="5004019" y="1013129"/>
              <a:ext cx="2287374" cy="230028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8" name="図 17">
            <a:extLst>
              <a:ext uri="{FF2B5EF4-FFF2-40B4-BE49-F238E27FC236}">
                <a16:creationId xmlns:a16="http://schemas.microsoft.com/office/drawing/2014/main" id="{6C9B2055-3BEF-49CD-B2DE-07B023A30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457" y="4861704"/>
            <a:ext cx="1440000" cy="1440000"/>
          </a:xfrm>
          <a:prstGeom prst="rect">
            <a:avLst/>
          </a:prstGeom>
          <a:ln w="19050">
            <a:solidFill>
              <a:schemeClr val="bg1">
                <a:lumMod val="50000"/>
              </a:schemeClr>
            </a:solidFill>
          </a:ln>
        </p:spPr>
      </p:pic>
      <p:sp>
        <p:nvSpPr>
          <p:cNvPr id="19" name="矢印: 右 18">
            <a:extLst>
              <a:ext uri="{FF2B5EF4-FFF2-40B4-BE49-F238E27FC236}">
                <a16:creationId xmlns:a16="http://schemas.microsoft.com/office/drawing/2014/main" id="{A244958C-119A-4913-A1F3-07F4D8782FD2}"/>
              </a:ext>
            </a:extLst>
          </p:cNvPr>
          <p:cNvSpPr/>
          <p:nvPr/>
        </p:nvSpPr>
        <p:spPr>
          <a:xfrm>
            <a:off x="2578568" y="5355460"/>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432717F-769D-4BFC-A366-6D3099E51A43}"/>
              </a:ext>
            </a:extLst>
          </p:cNvPr>
          <p:cNvSpPr txBox="1"/>
          <p:nvPr/>
        </p:nvSpPr>
        <p:spPr>
          <a:xfrm>
            <a:off x="1112103" y="2714306"/>
            <a:ext cx="1023365" cy="338554"/>
          </a:xfrm>
          <a:prstGeom prst="rect">
            <a:avLst/>
          </a:prstGeom>
          <a:noFill/>
        </p:spPr>
        <p:txBody>
          <a:bodyPr wrap="square" rtlCol="0">
            <a:spAutoFit/>
          </a:bodyPr>
          <a:lstStyle/>
          <a:p>
            <a:r>
              <a:rPr kumimoji="1" lang="ja-JP" altLang="en-US" sz="1600" dirty="0"/>
              <a:t>捕捉結果</a:t>
            </a:r>
          </a:p>
        </p:txBody>
      </p:sp>
      <p:sp>
        <p:nvSpPr>
          <p:cNvPr id="21" name="テキスト ボックス 20">
            <a:extLst>
              <a:ext uri="{FF2B5EF4-FFF2-40B4-BE49-F238E27FC236}">
                <a16:creationId xmlns:a16="http://schemas.microsoft.com/office/drawing/2014/main" id="{BEE6E780-E3F8-476F-BE0F-490D6922E9DF}"/>
              </a:ext>
            </a:extLst>
          </p:cNvPr>
          <p:cNvSpPr txBox="1"/>
          <p:nvPr/>
        </p:nvSpPr>
        <p:spPr>
          <a:xfrm>
            <a:off x="3331333" y="2714306"/>
            <a:ext cx="1106243" cy="338554"/>
          </a:xfrm>
          <a:prstGeom prst="rect">
            <a:avLst/>
          </a:prstGeom>
          <a:noFill/>
        </p:spPr>
        <p:txBody>
          <a:bodyPr wrap="square" rtlCol="0">
            <a:spAutoFit/>
          </a:bodyPr>
          <a:lstStyle/>
          <a:p>
            <a:r>
              <a:rPr kumimoji="1" lang="ja-JP" altLang="en-US" sz="1600" dirty="0"/>
              <a:t>復調結果</a:t>
            </a:r>
          </a:p>
        </p:txBody>
      </p:sp>
      <p:pic>
        <p:nvPicPr>
          <p:cNvPr id="22" name="図 21">
            <a:extLst>
              <a:ext uri="{FF2B5EF4-FFF2-40B4-BE49-F238E27FC236}">
                <a16:creationId xmlns:a16="http://schemas.microsoft.com/office/drawing/2014/main" id="{3B6D4FE7-B425-4CFA-BEB1-0132D14434BF}"/>
              </a:ext>
            </a:extLst>
          </p:cNvPr>
          <p:cNvPicPr>
            <a:picLocks noChangeAspect="1"/>
          </p:cNvPicPr>
          <p:nvPr/>
        </p:nvPicPr>
        <p:blipFill rotWithShape="1">
          <a:blip r:embed="rId6">
            <a:extLst>
              <a:ext uri="{28A0092B-C50C-407E-A947-70E740481C1C}">
                <a14:useLocalDpi xmlns:a14="http://schemas.microsoft.com/office/drawing/2010/main" val="0"/>
              </a:ext>
            </a:extLst>
          </a:blip>
          <a:srcRect l="25617" t="14874" r="11101" b="21454"/>
          <a:stretch/>
        </p:blipFill>
        <p:spPr>
          <a:xfrm>
            <a:off x="862685" y="3115230"/>
            <a:ext cx="1431166" cy="1440000"/>
          </a:xfrm>
          <a:prstGeom prst="rect">
            <a:avLst/>
          </a:prstGeom>
          <a:ln w="19050">
            <a:solidFill>
              <a:schemeClr val="bg1">
                <a:lumMod val="50000"/>
              </a:schemeClr>
            </a:solidFill>
          </a:ln>
        </p:spPr>
      </p:pic>
      <p:pic>
        <p:nvPicPr>
          <p:cNvPr id="23" name="図 22">
            <a:extLst>
              <a:ext uri="{FF2B5EF4-FFF2-40B4-BE49-F238E27FC236}">
                <a16:creationId xmlns:a16="http://schemas.microsoft.com/office/drawing/2014/main" id="{8450532E-2FCB-456A-9B72-33BBE7991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457" y="3109707"/>
            <a:ext cx="1431166" cy="1440000"/>
          </a:xfrm>
          <a:prstGeom prst="rect">
            <a:avLst/>
          </a:prstGeom>
          <a:ln w="19050">
            <a:solidFill>
              <a:schemeClr val="bg1">
                <a:lumMod val="50000"/>
              </a:schemeClr>
            </a:solidFill>
          </a:ln>
        </p:spPr>
      </p:pic>
      <p:sp>
        <p:nvSpPr>
          <p:cNvPr id="24" name="矢印: 右 23">
            <a:extLst>
              <a:ext uri="{FF2B5EF4-FFF2-40B4-BE49-F238E27FC236}">
                <a16:creationId xmlns:a16="http://schemas.microsoft.com/office/drawing/2014/main" id="{DAC10BD4-3017-4871-BC4F-E4C1C7FD6964}"/>
              </a:ext>
            </a:extLst>
          </p:cNvPr>
          <p:cNvSpPr/>
          <p:nvPr/>
        </p:nvSpPr>
        <p:spPr>
          <a:xfrm>
            <a:off x="2574151" y="3603463"/>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スライド番号プレースホルダー 2">
            <a:extLst>
              <a:ext uri="{FF2B5EF4-FFF2-40B4-BE49-F238E27FC236}">
                <a16:creationId xmlns:a16="http://schemas.microsoft.com/office/drawing/2014/main" id="{5A8FA0A2-3B12-4286-B0E5-5C704166767D}"/>
              </a:ext>
            </a:extLst>
          </p:cNvPr>
          <p:cNvSpPr>
            <a:spLocks noGrp="1"/>
          </p:cNvSpPr>
          <p:nvPr>
            <p:ph type="sldNum" sz="quarter" idx="12"/>
          </p:nvPr>
        </p:nvSpPr>
        <p:spPr>
          <a:xfrm>
            <a:off x="6537968" y="0"/>
            <a:ext cx="2057400" cy="365125"/>
          </a:xfrm>
        </p:spPr>
        <p:txBody>
          <a:bodyPr/>
          <a:lstStyle/>
          <a:p>
            <a:fld id="{4611F9C2-6641-4325-A1B0-8726CAAFC082}" type="slidenum">
              <a:rPr kumimoji="1" lang="ja-JP" altLang="en-US" smtClean="0"/>
              <a:pPr/>
              <a:t>15</a:t>
            </a:fld>
            <a:endParaRPr kumimoji="1" lang="ja-JP" altLang="en-US" dirty="0"/>
          </a:p>
        </p:txBody>
      </p:sp>
    </p:spTree>
    <p:extLst>
      <p:ext uri="{BB962C8B-B14F-4D97-AF65-F5344CB8AC3E}">
        <p14:creationId xmlns:p14="http://schemas.microsoft.com/office/powerpoint/2010/main" val="216537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まとめと</a:t>
            </a:r>
            <a:r>
              <a:rPr kumimoji="1" lang="ja-JP" altLang="en-US" dirty="0"/>
              <a:t>今後の展開</a:t>
            </a:r>
            <a:endParaRPr kumimoji="1" lang="ja-JP" altLang="en-US" sz="4400" dirty="0"/>
          </a:p>
        </p:txBody>
      </p:sp>
      <p:sp>
        <p:nvSpPr>
          <p:cNvPr id="5" name="コンテンツ プレースホルダー 4">
            <a:extLst>
              <a:ext uri="{FF2B5EF4-FFF2-40B4-BE49-F238E27FC236}">
                <a16:creationId xmlns:a16="http://schemas.microsoft.com/office/drawing/2014/main" id="{230A52DB-AB3A-4103-8133-017E9B82C908}"/>
              </a:ext>
            </a:extLst>
          </p:cNvPr>
          <p:cNvSpPr>
            <a:spLocks noGrp="1"/>
          </p:cNvSpPr>
          <p:nvPr>
            <p:ph idx="1"/>
          </p:nvPr>
        </p:nvSpPr>
        <p:spPr/>
        <p:txBody>
          <a:bodyPr/>
          <a:lstStyle/>
          <a:p>
            <a:pPr marL="0" indent="0">
              <a:buNone/>
            </a:pPr>
            <a:r>
              <a:rPr kumimoji="1" lang="ja-JP" altLang="en-US" b="1" dirty="0"/>
              <a:t>まとめ</a:t>
            </a:r>
            <a:endParaRPr kumimoji="1" lang="en-US" altLang="ja-JP" b="1" dirty="0"/>
          </a:p>
          <a:p>
            <a:r>
              <a:rPr lang="en-US" altLang="ja-JP" dirty="0"/>
              <a:t>LED</a:t>
            </a:r>
            <a:r>
              <a:rPr lang="ja-JP" altLang="en-US" dirty="0"/>
              <a:t>位置補正を用いて</a:t>
            </a:r>
            <a:r>
              <a:rPr lang="en-US" altLang="ja-JP" dirty="0"/>
              <a:t>LED</a:t>
            </a:r>
            <a:r>
              <a:rPr lang="ja-JP" altLang="en-US" dirty="0"/>
              <a:t>送信機捕捉アルゴリズムを改善し，特定条件で捕捉成功率</a:t>
            </a:r>
            <a:r>
              <a:rPr lang="en-US" altLang="ja-JP" dirty="0"/>
              <a:t>100%</a:t>
            </a:r>
            <a:r>
              <a:rPr lang="ja-JP" altLang="en-US" dirty="0"/>
              <a:t>を達成した </a:t>
            </a:r>
            <a:r>
              <a:rPr lang="en-US" altLang="ja-JP" sz="2000" dirty="0"/>
              <a:t>[</a:t>
            </a:r>
            <a:r>
              <a:rPr lang="ja-JP" altLang="en-US" sz="2000" dirty="0"/>
              <a:t>業績</a:t>
            </a:r>
            <a:r>
              <a:rPr lang="en-US" altLang="ja-JP" sz="2000" dirty="0"/>
              <a:t>A]</a:t>
            </a:r>
          </a:p>
          <a:p>
            <a:r>
              <a:rPr lang="ja-JP" altLang="en-US" dirty="0"/>
              <a:t>捕捉した</a:t>
            </a:r>
            <a:r>
              <a:rPr lang="en-US" altLang="ja-JP" dirty="0"/>
              <a:t>LED</a:t>
            </a:r>
            <a:r>
              <a:rPr lang="ja-JP" altLang="en-US" dirty="0"/>
              <a:t>からデータを復調し，エラーフリーを達成した</a:t>
            </a:r>
            <a:endParaRPr lang="en-US" altLang="ja-JP" dirty="0"/>
          </a:p>
          <a:p>
            <a:endParaRPr lang="en-US" altLang="ja-JP" sz="200" dirty="0"/>
          </a:p>
          <a:p>
            <a:pPr marL="0" indent="0">
              <a:buNone/>
            </a:pPr>
            <a:r>
              <a:rPr kumimoji="1" lang="ja-JP" altLang="en-US" b="1" dirty="0"/>
              <a:t>今後の展開</a:t>
            </a:r>
            <a:endParaRPr kumimoji="1" lang="en-US" altLang="ja-JP" b="1" dirty="0"/>
          </a:p>
          <a:p>
            <a:r>
              <a:rPr kumimoji="1" lang="en-US" altLang="ja-JP" dirty="0"/>
              <a:t>LED</a:t>
            </a:r>
            <a:r>
              <a:rPr kumimoji="1" lang="ja-JP" altLang="en-US" dirty="0"/>
              <a:t>位置補正の自動化</a:t>
            </a:r>
            <a:endParaRPr kumimoji="1" lang="en-US" altLang="ja-JP" dirty="0"/>
          </a:p>
          <a:p>
            <a:pPr lvl="1"/>
            <a:r>
              <a:rPr lang="ja-JP" altLang="en-US" dirty="0"/>
              <a:t>現在は手動で行っているため，これを自動化する</a:t>
            </a:r>
            <a:endParaRPr lang="en-US" altLang="ja-JP" dirty="0"/>
          </a:p>
          <a:p>
            <a:r>
              <a:rPr lang="ja-JP" altLang="en-US" dirty="0"/>
              <a:t>捕捉可能なフレーム数の増加</a:t>
            </a:r>
            <a:endParaRPr lang="en-US" altLang="ja-JP" dirty="0"/>
          </a:p>
          <a:p>
            <a:pPr lvl="1"/>
            <a:r>
              <a:rPr lang="ja-JP" altLang="en-US" dirty="0"/>
              <a:t>平均するフレーム数が多いと，その分捕捉できない撮影画像が増え，結果として送信データ数の減少につながる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6" name="正方形/長方形 5">
            <a:extLst>
              <a:ext uri="{FF2B5EF4-FFF2-40B4-BE49-F238E27FC236}">
                <a16:creationId xmlns:a16="http://schemas.microsoft.com/office/drawing/2014/main" id="{65F55C76-046B-4B8D-8A43-4DB038BD51D1}"/>
              </a:ext>
            </a:extLst>
          </p:cNvPr>
          <p:cNvSpPr/>
          <p:nvPr/>
        </p:nvSpPr>
        <p:spPr>
          <a:xfrm>
            <a:off x="258791" y="5397522"/>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246CD004-C345-4757-ACB6-A560D3515B7F}"/>
              </a:ext>
            </a:extLst>
          </p:cNvPr>
          <p:cNvSpPr txBox="1"/>
          <p:nvPr/>
        </p:nvSpPr>
        <p:spPr>
          <a:xfrm>
            <a:off x="402936" y="5212855"/>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156539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7E1182-C17C-48B0-AED2-EA57F6E62549}"/>
              </a:ext>
            </a:extLst>
          </p:cNvPr>
          <p:cNvSpPr>
            <a:spLocks noGrp="1"/>
          </p:cNvSpPr>
          <p:nvPr>
            <p:ph type="ctrTitle"/>
          </p:nvPr>
        </p:nvSpPr>
        <p:spPr/>
        <p:txBody>
          <a:bodyPr/>
          <a:lstStyle/>
          <a:p>
            <a:r>
              <a:rPr kumimoji="1" lang="ja-JP" altLang="en-US" dirty="0"/>
              <a:t>捕捉スライド</a:t>
            </a:r>
          </a:p>
        </p:txBody>
      </p:sp>
      <p:sp>
        <p:nvSpPr>
          <p:cNvPr id="3" name="字幕 2">
            <a:extLst>
              <a:ext uri="{FF2B5EF4-FFF2-40B4-BE49-F238E27FC236}">
                <a16:creationId xmlns:a16="http://schemas.microsoft.com/office/drawing/2014/main" id="{C7397F24-9594-4B69-A026-B1F3D2A2B504}"/>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9721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70164-C2C2-4751-AF2C-216855DF0E57}"/>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r>
              <a:rPr kumimoji="1" lang="en-US" altLang="ja-JP" dirty="0"/>
              <a:t>(64bit</a:t>
            </a:r>
            <a:r>
              <a:rPr kumimoji="1" lang="ja-JP" altLang="en-US" dirty="0"/>
              <a:t>アレイ</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C75A2DCD-7B54-4890-A15B-AF7CFE2CB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844" y="3930513"/>
            <a:ext cx="2880000" cy="2880000"/>
          </a:xfrm>
        </p:spPr>
      </p:pic>
      <p:sp>
        <p:nvSpPr>
          <p:cNvPr id="4" name="スライド番号プレースホルダー 3">
            <a:extLst>
              <a:ext uri="{FF2B5EF4-FFF2-40B4-BE49-F238E27FC236}">
                <a16:creationId xmlns:a16="http://schemas.microsoft.com/office/drawing/2014/main" id="{A16A7ABF-EB9E-4E56-A95E-648993670431}"/>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pic>
        <p:nvPicPr>
          <p:cNvPr id="8" name="図 7">
            <a:extLst>
              <a:ext uri="{FF2B5EF4-FFF2-40B4-BE49-F238E27FC236}">
                <a16:creationId xmlns:a16="http://schemas.microsoft.com/office/drawing/2014/main" id="{12415224-3175-424F-8C12-F1F8F0FBE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3930513"/>
            <a:ext cx="2880000" cy="2880000"/>
          </a:xfrm>
          <a:prstGeom prst="rect">
            <a:avLst/>
          </a:prstGeom>
        </p:spPr>
      </p:pic>
      <p:pic>
        <p:nvPicPr>
          <p:cNvPr id="10" name="図 9">
            <a:extLst>
              <a:ext uri="{FF2B5EF4-FFF2-40B4-BE49-F238E27FC236}">
                <a16:creationId xmlns:a16="http://schemas.microsoft.com/office/drawing/2014/main" id="{4900A2D0-7E23-4013-B885-5CDEC6E68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744" y="884894"/>
            <a:ext cx="2880000" cy="2880000"/>
          </a:xfrm>
          <a:prstGeom prst="rect">
            <a:avLst/>
          </a:prstGeom>
        </p:spPr>
      </p:pic>
      <p:pic>
        <p:nvPicPr>
          <p:cNvPr id="12" name="図 11">
            <a:extLst>
              <a:ext uri="{FF2B5EF4-FFF2-40B4-BE49-F238E27FC236}">
                <a16:creationId xmlns:a16="http://schemas.microsoft.com/office/drawing/2014/main" id="{DEA010BD-8D47-4892-A827-0B7223753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300" y="884894"/>
            <a:ext cx="2880000" cy="2880000"/>
          </a:xfrm>
          <a:prstGeom prst="rect">
            <a:avLst/>
          </a:prstGeom>
        </p:spPr>
      </p:pic>
      <p:sp>
        <p:nvSpPr>
          <p:cNvPr id="14" name="テキスト ボックス 13">
            <a:extLst>
              <a:ext uri="{FF2B5EF4-FFF2-40B4-BE49-F238E27FC236}">
                <a16:creationId xmlns:a16="http://schemas.microsoft.com/office/drawing/2014/main" id="{046531EC-F6CB-452E-B9C0-5695636E0AD1}"/>
              </a:ext>
            </a:extLst>
          </p:cNvPr>
          <p:cNvSpPr txBox="1"/>
          <p:nvPr/>
        </p:nvSpPr>
        <p:spPr>
          <a:xfrm>
            <a:off x="1427881" y="719275"/>
            <a:ext cx="3111926" cy="461665"/>
          </a:xfrm>
          <a:prstGeom prst="rect">
            <a:avLst/>
          </a:prstGeom>
          <a:noFill/>
        </p:spPr>
        <p:txBody>
          <a:bodyPr wrap="square">
            <a:spAutoFit/>
          </a:bodyPr>
          <a:lstStyle/>
          <a:p>
            <a:r>
              <a:rPr lang="ja-JP" altLang="en-US" sz="2400" u="sng" dirty="0"/>
              <a:t>平均フレーム数，</a:t>
            </a:r>
            <a:r>
              <a:rPr lang="en-US" altLang="ja-JP" sz="2400" u="sng" dirty="0"/>
              <a:t>2</a:t>
            </a:r>
            <a:r>
              <a:rPr lang="ja-JP" altLang="en-US" sz="2400" u="sng" dirty="0"/>
              <a:t>枚</a:t>
            </a:r>
          </a:p>
        </p:txBody>
      </p:sp>
      <p:sp>
        <p:nvSpPr>
          <p:cNvPr id="15" name="テキスト ボックス 14">
            <a:extLst>
              <a:ext uri="{FF2B5EF4-FFF2-40B4-BE49-F238E27FC236}">
                <a16:creationId xmlns:a16="http://schemas.microsoft.com/office/drawing/2014/main" id="{E0FD6CEA-43A2-4C1E-BD73-926747DB9ACF}"/>
              </a:ext>
            </a:extLst>
          </p:cNvPr>
          <p:cNvSpPr txBox="1"/>
          <p:nvPr/>
        </p:nvSpPr>
        <p:spPr>
          <a:xfrm>
            <a:off x="5078337" y="719275"/>
            <a:ext cx="3111926" cy="461665"/>
          </a:xfrm>
          <a:prstGeom prst="rect">
            <a:avLst/>
          </a:prstGeom>
          <a:noFill/>
        </p:spPr>
        <p:txBody>
          <a:bodyPr wrap="square">
            <a:spAutoFit/>
          </a:bodyPr>
          <a:lstStyle/>
          <a:p>
            <a:r>
              <a:rPr lang="ja-JP" altLang="en-US" sz="2400" u="sng" dirty="0"/>
              <a:t>平均フレーム数，</a:t>
            </a:r>
            <a:r>
              <a:rPr lang="en-US" altLang="ja-JP" sz="2400" u="sng" dirty="0"/>
              <a:t>3</a:t>
            </a:r>
            <a:r>
              <a:rPr lang="ja-JP" altLang="en-US" sz="2400" u="sng" dirty="0"/>
              <a:t>枚</a:t>
            </a:r>
          </a:p>
        </p:txBody>
      </p:sp>
      <p:sp>
        <p:nvSpPr>
          <p:cNvPr id="16" name="テキスト ボックス 15">
            <a:extLst>
              <a:ext uri="{FF2B5EF4-FFF2-40B4-BE49-F238E27FC236}">
                <a16:creationId xmlns:a16="http://schemas.microsoft.com/office/drawing/2014/main" id="{2CF5ED51-4B2A-4470-9531-640873106BBE}"/>
              </a:ext>
            </a:extLst>
          </p:cNvPr>
          <p:cNvSpPr txBox="1"/>
          <p:nvPr/>
        </p:nvSpPr>
        <p:spPr>
          <a:xfrm>
            <a:off x="1427881" y="3765253"/>
            <a:ext cx="3111926" cy="461665"/>
          </a:xfrm>
          <a:prstGeom prst="rect">
            <a:avLst/>
          </a:prstGeom>
          <a:noFill/>
        </p:spPr>
        <p:txBody>
          <a:bodyPr wrap="square">
            <a:spAutoFit/>
          </a:bodyPr>
          <a:lstStyle/>
          <a:p>
            <a:r>
              <a:rPr lang="ja-JP" altLang="en-US" sz="2400" u="sng" dirty="0"/>
              <a:t>平均フレーム数，</a:t>
            </a:r>
            <a:r>
              <a:rPr lang="en-US" altLang="ja-JP" sz="2400" u="sng" dirty="0"/>
              <a:t>4</a:t>
            </a:r>
            <a:r>
              <a:rPr lang="ja-JP" altLang="en-US" sz="2400" u="sng" dirty="0"/>
              <a:t>枚</a:t>
            </a:r>
          </a:p>
        </p:txBody>
      </p:sp>
      <p:sp>
        <p:nvSpPr>
          <p:cNvPr id="17" name="テキスト ボックス 16">
            <a:extLst>
              <a:ext uri="{FF2B5EF4-FFF2-40B4-BE49-F238E27FC236}">
                <a16:creationId xmlns:a16="http://schemas.microsoft.com/office/drawing/2014/main" id="{C7D282DA-8E1E-499F-B27D-7EB68362D6C6}"/>
              </a:ext>
            </a:extLst>
          </p:cNvPr>
          <p:cNvSpPr txBox="1"/>
          <p:nvPr/>
        </p:nvSpPr>
        <p:spPr>
          <a:xfrm>
            <a:off x="5078337" y="3764894"/>
            <a:ext cx="3111926" cy="461665"/>
          </a:xfrm>
          <a:prstGeom prst="rect">
            <a:avLst/>
          </a:prstGeom>
          <a:noFill/>
        </p:spPr>
        <p:txBody>
          <a:bodyPr wrap="square">
            <a:spAutoFit/>
          </a:bodyPr>
          <a:lstStyle/>
          <a:p>
            <a:r>
              <a:rPr lang="ja-JP" altLang="en-US" sz="2400" u="sng" dirty="0"/>
              <a:t>平均フレーム数，</a:t>
            </a:r>
            <a:r>
              <a:rPr lang="en-US" altLang="ja-JP" sz="2400" u="sng" dirty="0"/>
              <a:t>5</a:t>
            </a:r>
            <a:r>
              <a:rPr lang="ja-JP" altLang="en-US" sz="2400" u="sng" dirty="0"/>
              <a:t>枚</a:t>
            </a:r>
          </a:p>
        </p:txBody>
      </p:sp>
    </p:spTree>
    <p:extLst>
      <p:ext uri="{BB962C8B-B14F-4D97-AF65-F5344CB8AC3E}">
        <p14:creationId xmlns:p14="http://schemas.microsoft.com/office/powerpoint/2010/main" val="190999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lang="ja-JP" altLang="en-US" dirty="0"/>
              <a:t>閾値決定について</a:t>
            </a: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grpSp>
        <p:nvGrpSpPr>
          <p:cNvPr id="9" name="グループ化 8">
            <a:extLst>
              <a:ext uri="{FF2B5EF4-FFF2-40B4-BE49-F238E27FC236}">
                <a16:creationId xmlns:a16="http://schemas.microsoft.com/office/drawing/2014/main" id="{4C9DDF15-DE3F-46D3-B5BD-1711DC515AB7}"/>
              </a:ext>
            </a:extLst>
          </p:cNvPr>
          <p:cNvGrpSpPr>
            <a:grpSpLocks noChangeAspect="1"/>
          </p:cNvGrpSpPr>
          <p:nvPr/>
        </p:nvGrpSpPr>
        <p:grpSpPr>
          <a:xfrm>
            <a:off x="122582" y="2155371"/>
            <a:ext cx="4135909" cy="3576992"/>
            <a:chOff x="1886068" y="2410972"/>
            <a:chExt cx="5200532" cy="3979999"/>
          </a:xfrm>
        </p:grpSpPr>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a:cxnSpLocks/>
            </p:cNvCxnSpPr>
            <p:nvPr/>
          </p:nvCxnSpPr>
          <p:spPr bwMode="auto">
            <a:xfrm flipV="1">
              <a:off x="2787485" y="3873500"/>
              <a:ext cx="4146715" cy="1201730"/>
            </a:xfrm>
            <a:prstGeom prst="line">
              <a:avLst/>
            </a:prstGeom>
            <a:noFill/>
            <a:ln w="50800" cap="flat" cmpd="sng" algn="ctr">
              <a:solidFill>
                <a:srgbClr val="00B050">
                  <a:alpha val="50000"/>
                </a:srgbClr>
              </a:solidFill>
              <a:prstDash val="solid"/>
              <a:round/>
              <a:headEnd type="none" w="med" len="med"/>
              <a:tailEnd type="none" w="med" len="med"/>
            </a:ln>
            <a:effectLst/>
          </p:spPr>
        </p:cxnSp>
      </p:grpSp>
      <p:sp>
        <p:nvSpPr>
          <p:cNvPr id="7" name="テキスト ボックス 6">
            <a:extLst>
              <a:ext uri="{FF2B5EF4-FFF2-40B4-BE49-F238E27FC236}">
                <a16:creationId xmlns:a16="http://schemas.microsoft.com/office/drawing/2014/main" id="{22B17555-F966-4D3D-BE08-BB62F05E20CA}"/>
              </a:ext>
            </a:extLst>
          </p:cNvPr>
          <p:cNvSpPr txBox="1"/>
          <p:nvPr/>
        </p:nvSpPr>
        <p:spPr>
          <a:xfrm>
            <a:off x="755766" y="1125637"/>
            <a:ext cx="3816232" cy="707886"/>
          </a:xfrm>
          <a:prstGeom prst="rect">
            <a:avLst/>
          </a:prstGeom>
          <a:noFill/>
        </p:spPr>
        <p:txBody>
          <a:bodyPr wrap="square" rtlCol="0">
            <a:spAutoFit/>
          </a:bodyPr>
          <a:lstStyle/>
          <a:p>
            <a:pPr marL="0" indent="0">
              <a:buNone/>
            </a:pPr>
            <a:r>
              <a:rPr kumimoji="1" lang="ja-JP" altLang="en-US" sz="2000" dirty="0"/>
              <a:t>先行研究</a:t>
            </a:r>
            <a:r>
              <a:rPr kumimoji="1" lang="en-US" altLang="ja-JP" sz="2000" dirty="0"/>
              <a:t>(</a:t>
            </a:r>
            <a:r>
              <a:rPr kumimoji="1" lang="ja-JP" altLang="en-US" sz="2000" dirty="0"/>
              <a:t>従来モデル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chemeClr val="accent1"/>
                </a:solidFill>
              </a:rPr>
              <a:t>〇：ＬＥＤ</a:t>
            </a:r>
            <a:r>
              <a:rPr kumimoji="1" lang="ja-JP" altLang="en-US" sz="2000" dirty="0"/>
              <a:t>，</a:t>
            </a:r>
            <a:r>
              <a:rPr kumimoji="1" lang="en-US" altLang="ja-JP" sz="2000" b="1" dirty="0">
                <a:solidFill>
                  <a:srgbClr val="FF0000"/>
                </a:solidFill>
              </a:rPr>
              <a:t>×</a:t>
            </a:r>
            <a:r>
              <a:rPr kumimoji="1" lang="ja-JP" altLang="en-US" sz="2000" b="1" dirty="0">
                <a:solidFill>
                  <a:srgbClr val="FF0000"/>
                </a:solidFill>
              </a:rPr>
              <a:t>：ノイズ</a:t>
            </a:r>
            <a:endParaRPr kumimoji="1" lang="en-US" altLang="ja-JP" sz="2000" b="1" dirty="0">
              <a:solidFill>
                <a:srgbClr val="FF0000"/>
              </a:solidFill>
            </a:endParaRPr>
          </a:p>
        </p:txBody>
      </p:sp>
      <p:pic>
        <p:nvPicPr>
          <p:cNvPr id="10" name="図 9">
            <a:extLst>
              <a:ext uri="{FF2B5EF4-FFF2-40B4-BE49-F238E27FC236}">
                <a16:creationId xmlns:a16="http://schemas.microsoft.com/office/drawing/2014/main" id="{91B33322-56EA-4531-B1F4-1EBB1822B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173" y="1664512"/>
            <a:ext cx="3911069" cy="3911069"/>
          </a:xfrm>
          <a:prstGeom prst="rect">
            <a:avLst/>
          </a:prstGeom>
        </p:spPr>
      </p:pic>
      <p:sp>
        <p:nvSpPr>
          <p:cNvPr id="12" name="テキスト ボックス 11">
            <a:extLst>
              <a:ext uri="{FF2B5EF4-FFF2-40B4-BE49-F238E27FC236}">
                <a16:creationId xmlns:a16="http://schemas.microsoft.com/office/drawing/2014/main" id="{DB1EA25D-0F21-4E4B-9531-249DFF4626F0}"/>
              </a:ext>
            </a:extLst>
          </p:cNvPr>
          <p:cNvSpPr txBox="1"/>
          <p:nvPr/>
        </p:nvSpPr>
        <p:spPr>
          <a:xfrm>
            <a:off x="5167680" y="1156414"/>
            <a:ext cx="3396345" cy="646331"/>
          </a:xfrm>
          <a:prstGeom prst="rect">
            <a:avLst/>
          </a:prstGeom>
          <a:noFill/>
        </p:spPr>
        <p:txBody>
          <a:bodyPr wrap="square">
            <a:spAutoFit/>
          </a:bodyPr>
          <a:lstStyle/>
          <a:p>
            <a:pPr marL="0" indent="0">
              <a:buNone/>
            </a:pPr>
            <a:r>
              <a:rPr kumimoji="1" lang="ja-JP" altLang="en-US" sz="1800" dirty="0"/>
              <a:t>本研究</a:t>
            </a:r>
            <a:r>
              <a:rPr kumimoji="1" lang="en-US" altLang="ja-JP" sz="1800" dirty="0"/>
              <a:t>(</a:t>
            </a:r>
            <a:r>
              <a:rPr kumimoji="1" lang="ja-JP" altLang="en-US" dirty="0"/>
              <a:t>横切る</a:t>
            </a:r>
            <a:r>
              <a:rPr kumimoji="1" lang="ja-JP" altLang="en-US" sz="1800" dirty="0"/>
              <a:t>モデル</a:t>
            </a:r>
            <a:r>
              <a:rPr kumimoji="1" lang="en-US" altLang="ja-JP" sz="1800" dirty="0"/>
              <a:t>)</a:t>
            </a:r>
            <a:r>
              <a:rPr kumimoji="1" lang="ja-JP" altLang="en-US" sz="1800" dirty="0"/>
              <a:t>の散布図</a:t>
            </a:r>
            <a:endParaRPr kumimoji="1" lang="en-US" altLang="ja-JP" sz="1800" dirty="0"/>
          </a:p>
          <a:p>
            <a:pPr marL="0" indent="0">
              <a:buNone/>
            </a:pPr>
            <a:r>
              <a:rPr kumimoji="1" lang="ja-JP" altLang="en-US" b="1" dirty="0">
                <a:solidFill>
                  <a:srgbClr val="FF0000"/>
                </a:solidFill>
              </a:rPr>
              <a:t>赤</a:t>
            </a:r>
            <a:r>
              <a:rPr kumimoji="1" lang="ja-JP" altLang="en-US" sz="1800" b="1" dirty="0">
                <a:solidFill>
                  <a:srgbClr val="FF0000"/>
                </a:solidFill>
              </a:rPr>
              <a:t>：ＬＥＤ</a:t>
            </a:r>
            <a:r>
              <a:rPr kumimoji="1" lang="ja-JP" altLang="en-US" sz="1800" dirty="0"/>
              <a:t>，</a:t>
            </a:r>
            <a:r>
              <a:rPr kumimoji="1" lang="ja-JP" altLang="en-US" b="1" dirty="0">
                <a:solidFill>
                  <a:schemeClr val="accent1"/>
                </a:solidFill>
              </a:rPr>
              <a:t>青</a:t>
            </a:r>
            <a:r>
              <a:rPr kumimoji="1" lang="ja-JP" altLang="en-US" sz="1800" b="1" dirty="0">
                <a:solidFill>
                  <a:schemeClr val="accent1"/>
                </a:solidFill>
              </a:rPr>
              <a:t>：ノイズ</a:t>
            </a:r>
            <a:endParaRPr kumimoji="1" lang="en-US" altLang="ja-JP" sz="1800" b="1" dirty="0">
              <a:solidFill>
                <a:schemeClr val="accent1"/>
              </a:solidFill>
            </a:endParaRPr>
          </a:p>
        </p:txBody>
      </p:sp>
      <p:cxnSp>
        <p:nvCxnSpPr>
          <p:cNvPr id="13" name="直線コネクタ 12">
            <a:extLst>
              <a:ext uri="{FF2B5EF4-FFF2-40B4-BE49-F238E27FC236}">
                <a16:creationId xmlns:a16="http://schemas.microsoft.com/office/drawing/2014/main" id="{261A7D26-73B9-41EF-B7D6-1592ED9128F3}"/>
              </a:ext>
            </a:extLst>
          </p:cNvPr>
          <p:cNvCxnSpPr>
            <a:cxnSpLocks/>
          </p:cNvCxnSpPr>
          <p:nvPr/>
        </p:nvCxnSpPr>
        <p:spPr bwMode="auto">
          <a:xfrm>
            <a:off x="5381897" y="3180180"/>
            <a:ext cx="3056539" cy="2013308"/>
          </a:xfrm>
          <a:prstGeom prst="line">
            <a:avLst/>
          </a:prstGeom>
          <a:noFill/>
          <a:ln w="50800" cap="flat" cmpd="sng" algn="ctr">
            <a:solidFill>
              <a:srgbClr val="00B05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3182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車車間・路車間通信のための可視光通信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車車間・路車間通信の研究</a:t>
            </a:r>
            <a:endParaRPr kumimoji="1" lang="en-US" altLang="ja-JP" dirty="0"/>
          </a:p>
          <a:p>
            <a:pPr lvl="1"/>
            <a:r>
              <a:rPr kumimoji="1" lang="ja-JP" altLang="en-US" dirty="0"/>
              <a:t>運転支援システムへの利用</a:t>
            </a:r>
            <a:endParaRPr kumimoji="1" lang="en-US" altLang="ja-JP" dirty="0"/>
          </a:p>
          <a:p>
            <a:pPr lvl="1"/>
            <a:endParaRPr kumimoji="1" lang="en-US" altLang="ja-JP" sz="200" dirty="0"/>
          </a:p>
          <a:p>
            <a:r>
              <a:rPr kumimoji="1" lang="ja-JP" altLang="en-US" dirty="0"/>
              <a:t>可視光通信</a:t>
            </a:r>
            <a:endParaRPr kumimoji="1" lang="en-US" altLang="ja-JP" dirty="0"/>
          </a:p>
          <a:p>
            <a:pPr lvl="1"/>
            <a:r>
              <a:rPr lang="ja-JP" altLang="en-US" dirty="0"/>
              <a:t>送信機に</a:t>
            </a:r>
            <a:r>
              <a:rPr lang="en-US" altLang="ja-JP" dirty="0"/>
              <a:t>LED</a:t>
            </a:r>
            <a:r>
              <a:rPr lang="ja-JP" altLang="en-US" dirty="0"/>
              <a:t>を，受信機にカメラを用いた通信</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a:t>
            </a:r>
            <a:endParaRPr kumimoji="1" lang="en-US" altLang="ja-JP" dirty="0"/>
          </a:p>
          <a:p>
            <a:pPr lvl="1"/>
            <a:endParaRPr kumimoji="1" lang="en-US" altLang="ja-JP" sz="200" dirty="0"/>
          </a:p>
          <a:p>
            <a:r>
              <a:rPr kumimoji="1" lang="ja-JP" altLang="en-US" dirty="0"/>
              <a:t>可視光通信を用いた交通システム</a:t>
            </a:r>
          </a:p>
          <a:p>
            <a:pPr lvl="1"/>
            <a:r>
              <a:rPr kumimoji="1" lang="ja-JP" altLang="en-US" dirty="0"/>
              <a:t> </a:t>
            </a:r>
            <a:r>
              <a:rPr kumimoji="1" lang="en-US" altLang="ja-JP" dirty="0"/>
              <a:t>ITS</a:t>
            </a:r>
            <a:r>
              <a:rPr kumimoji="1" lang="ja-JP" altLang="en-US" dirty="0"/>
              <a:t>可視光通信 </a:t>
            </a:r>
            <a:r>
              <a:rPr kumimoji="1" lang="en-US" altLang="ja-JP" dirty="0"/>
              <a:t>(ITS: Intelligent Transport Systems)</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5" name="グループ化 4">
            <a:extLst>
              <a:ext uri="{FF2B5EF4-FFF2-40B4-BE49-F238E27FC236}">
                <a16:creationId xmlns:a16="http://schemas.microsoft.com/office/drawing/2014/main" id="{C8CCE50A-6D06-4F48-B552-A3337AC108EA}"/>
              </a:ext>
            </a:extLst>
          </p:cNvPr>
          <p:cNvGrpSpPr>
            <a:grpSpLocks noChangeAspect="1"/>
          </p:cNvGrpSpPr>
          <p:nvPr/>
        </p:nvGrpSpPr>
        <p:grpSpPr>
          <a:xfrm>
            <a:off x="859369" y="4890866"/>
            <a:ext cx="7425261" cy="960480"/>
            <a:chOff x="1000778" y="5105167"/>
            <a:chExt cx="7134754" cy="960480"/>
          </a:xfrm>
        </p:grpSpPr>
        <p:sp>
          <p:nvSpPr>
            <p:cNvPr id="59" name="正方形/長方形 58">
              <a:extLst>
                <a:ext uri="{FF2B5EF4-FFF2-40B4-BE49-F238E27FC236}">
                  <a16:creationId xmlns:a16="http://schemas.microsoft.com/office/drawing/2014/main" id="{AC8B1EA6-F170-425C-8E87-CD89FE47A68C}"/>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コネクタ 61">
              <a:extLst>
                <a:ext uri="{FF2B5EF4-FFF2-40B4-BE49-F238E27FC236}">
                  <a16:creationId xmlns:a16="http://schemas.microsoft.com/office/drawing/2014/main" id="{04CB2EF0-45C0-46FF-A466-46CDB1E5B737}"/>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EE05EF3-2023-4A90-BC43-DF784C3EF1E6}"/>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6F241F82-BC97-4E05-863A-D50FD62CBAF6}"/>
              </a:ext>
            </a:extLst>
          </p:cNvPr>
          <p:cNvGrpSpPr>
            <a:grpSpLocks noChangeAspect="1"/>
          </p:cNvGrpSpPr>
          <p:nvPr/>
        </p:nvGrpSpPr>
        <p:grpSpPr>
          <a:xfrm>
            <a:off x="852482" y="4239790"/>
            <a:ext cx="1199743" cy="1315776"/>
            <a:chOff x="1404437" y="4354147"/>
            <a:chExt cx="1514632" cy="1661119"/>
          </a:xfrm>
        </p:grpSpPr>
        <p:cxnSp>
          <p:nvCxnSpPr>
            <p:cNvPr id="93" name="直線コネクタ 92">
              <a:extLst>
                <a:ext uri="{FF2B5EF4-FFF2-40B4-BE49-F238E27FC236}">
                  <a16:creationId xmlns:a16="http://schemas.microsoft.com/office/drawing/2014/main" id="{1F3F8DFD-2FB0-43BB-912B-D3B5E5118CE8}"/>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B246A93-766F-4853-A498-AF8356CC95F8}"/>
                </a:ext>
              </a:extLst>
            </p:cNvPr>
            <p:cNvGrpSpPr>
              <a:grpSpLocks noChangeAspect="1"/>
            </p:cNvGrpSpPr>
            <p:nvPr/>
          </p:nvGrpSpPr>
          <p:grpSpPr>
            <a:xfrm>
              <a:off x="1404437" y="4354147"/>
              <a:ext cx="1514632" cy="495671"/>
              <a:chOff x="464300" y="3727368"/>
              <a:chExt cx="2750148" cy="900000"/>
            </a:xfrm>
          </p:grpSpPr>
          <p:sp>
            <p:nvSpPr>
              <p:cNvPr id="95" name="フリーフォーム: 図形 94">
                <a:extLst>
                  <a:ext uri="{FF2B5EF4-FFF2-40B4-BE49-F238E27FC236}">
                    <a16:creationId xmlns:a16="http://schemas.microsoft.com/office/drawing/2014/main" id="{FDFA3176-CC92-41E7-9179-121A771607F5}"/>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6" name="楕円 95">
                <a:extLst>
                  <a:ext uri="{FF2B5EF4-FFF2-40B4-BE49-F238E27FC236}">
                    <a16:creationId xmlns:a16="http://schemas.microsoft.com/office/drawing/2014/main" id="{7E30C3D0-6A64-4D24-B082-32D09051E7F3}"/>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BC2466B0-DA52-48D1-B572-7398C473D7A8}"/>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192B328-9301-43BB-BE19-F74B7096AECC}"/>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1" name="直線矢印コネクタ 100">
            <a:extLst>
              <a:ext uri="{FF2B5EF4-FFF2-40B4-BE49-F238E27FC236}">
                <a16:creationId xmlns:a16="http://schemas.microsoft.com/office/drawing/2014/main" id="{9970892C-5C62-4CA5-BFE2-A8F7A795B02F}"/>
              </a:ext>
            </a:extLst>
          </p:cNvPr>
          <p:cNvCxnSpPr>
            <a:cxnSpLocks/>
          </p:cNvCxnSpPr>
          <p:nvPr/>
        </p:nvCxnSpPr>
        <p:spPr>
          <a:xfrm>
            <a:off x="1670934" y="4717472"/>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6" name="グループ化 5">
            <a:extLst>
              <a:ext uri="{FF2B5EF4-FFF2-40B4-BE49-F238E27FC236}">
                <a16:creationId xmlns:a16="http://schemas.microsoft.com/office/drawing/2014/main" id="{758D82D3-A905-4411-80FD-88064B3FA36E}"/>
              </a:ext>
            </a:extLst>
          </p:cNvPr>
          <p:cNvGrpSpPr>
            <a:grpSpLocks noChangeAspect="1"/>
          </p:cNvGrpSpPr>
          <p:nvPr/>
        </p:nvGrpSpPr>
        <p:grpSpPr>
          <a:xfrm>
            <a:off x="2767456" y="5061911"/>
            <a:ext cx="1618781" cy="990313"/>
            <a:chOff x="4790667" y="5006388"/>
            <a:chExt cx="2195047" cy="1342852"/>
          </a:xfrm>
        </p:grpSpPr>
        <p:pic>
          <p:nvPicPr>
            <p:cNvPr id="81" name="図 80">
              <a:extLst>
                <a:ext uri="{FF2B5EF4-FFF2-40B4-BE49-F238E27FC236}">
                  <a16:creationId xmlns:a16="http://schemas.microsoft.com/office/drawing/2014/main" id="{1E5D38C6-997B-466F-861F-F85A9E29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67" name="フリーフォーム: 図形 66">
              <a:extLst>
                <a:ext uri="{FF2B5EF4-FFF2-40B4-BE49-F238E27FC236}">
                  <a16:creationId xmlns:a16="http://schemas.microsoft.com/office/drawing/2014/main" id="{CBC03B68-73DC-45FC-8E0B-4FE524B1F76C}"/>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5" name="グループ化 24">
            <a:extLst>
              <a:ext uri="{FF2B5EF4-FFF2-40B4-BE49-F238E27FC236}">
                <a16:creationId xmlns:a16="http://schemas.microsoft.com/office/drawing/2014/main" id="{5F851251-258A-4CCF-BD66-B63EAEC4764A}"/>
              </a:ext>
            </a:extLst>
          </p:cNvPr>
          <p:cNvGrpSpPr>
            <a:grpSpLocks noChangeAspect="1"/>
          </p:cNvGrpSpPr>
          <p:nvPr/>
        </p:nvGrpSpPr>
        <p:grpSpPr>
          <a:xfrm>
            <a:off x="6392972" y="5060410"/>
            <a:ext cx="1618781" cy="990313"/>
            <a:chOff x="4790667" y="5006388"/>
            <a:chExt cx="2195047" cy="1342852"/>
          </a:xfrm>
        </p:grpSpPr>
        <p:pic>
          <p:nvPicPr>
            <p:cNvPr id="26" name="図 25">
              <a:extLst>
                <a:ext uri="{FF2B5EF4-FFF2-40B4-BE49-F238E27FC236}">
                  <a16:creationId xmlns:a16="http://schemas.microsoft.com/office/drawing/2014/main" id="{D9388005-5E3C-45A6-BE84-15B572ED9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27" name="フリーフォーム: 図形 26">
              <a:extLst>
                <a:ext uri="{FF2B5EF4-FFF2-40B4-BE49-F238E27FC236}">
                  <a16:creationId xmlns:a16="http://schemas.microsoft.com/office/drawing/2014/main" id="{5C908ACE-7587-465E-A7E0-A56694534005}"/>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28" name="直線矢印コネクタ 27">
            <a:extLst>
              <a:ext uri="{FF2B5EF4-FFF2-40B4-BE49-F238E27FC236}">
                <a16:creationId xmlns:a16="http://schemas.microsoft.com/office/drawing/2014/main" id="{B05E6596-413A-4853-A7C5-F1F51CBF82CF}"/>
              </a:ext>
            </a:extLst>
          </p:cNvPr>
          <p:cNvCxnSpPr>
            <a:cxnSpLocks/>
          </p:cNvCxnSpPr>
          <p:nvPr/>
        </p:nvCxnSpPr>
        <p:spPr>
          <a:xfrm flipV="1">
            <a:off x="4393233" y="5282020"/>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B95DB492-31B2-4621-BAAB-9BE0EA53484B}"/>
              </a:ext>
            </a:extLst>
          </p:cNvPr>
          <p:cNvSpPr txBox="1"/>
          <p:nvPr/>
        </p:nvSpPr>
        <p:spPr>
          <a:xfrm>
            <a:off x="2813979" y="4329296"/>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0" name="テキスト ボックス 39">
            <a:extLst>
              <a:ext uri="{FF2B5EF4-FFF2-40B4-BE49-F238E27FC236}">
                <a16:creationId xmlns:a16="http://schemas.microsoft.com/office/drawing/2014/main" id="{963F97C4-974F-43AA-996D-5C55052FF763}"/>
              </a:ext>
            </a:extLst>
          </p:cNvPr>
          <p:cNvSpPr txBox="1"/>
          <p:nvPr/>
        </p:nvSpPr>
        <p:spPr>
          <a:xfrm>
            <a:off x="3158453" y="4329296"/>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1" name="図 40">
            <a:extLst>
              <a:ext uri="{FF2B5EF4-FFF2-40B4-BE49-F238E27FC236}">
                <a16:creationId xmlns:a16="http://schemas.microsoft.com/office/drawing/2014/main" id="{DA22C508-98F7-425F-88C0-8CFD4AE955FC}"/>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694791"/>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4D2C5063-54B8-48D0-9EA6-FFB972E05B0C}"/>
              </a:ext>
            </a:extLst>
          </p:cNvPr>
          <p:cNvSpPr txBox="1"/>
          <p:nvPr/>
        </p:nvSpPr>
        <p:spPr>
          <a:xfrm>
            <a:off x="6439763" y="4317239"/>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62D419E8-35E8-40E1-A466-CE2242A48D42}"/>
              </a:ext>
            </a:extLst>
          </p:cNvPr>
          <p:cNvSpPr txBox="1"/>
          <p:nvPr/>
        </p:nvSpPr>
        <p:spPr>
          <a:xfrm>
            <a:off x="6784237" y="4317239"/>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8DD6E640-A43A-43D8-8798-22A543003A34}"/>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682734"/>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062121-72B2-4443-9B0C-88ED33C225CF}"/>
              </a:ext>
            </a:extLst>
          </p:cNvPr>
          <p:cNvSpPr>
            <a:spLocks noGrp="1"/>
          </p:cNvSpPr>
          <p:nvPr>
            <p:ph type="title"/>
          </p:nvPr>
        </p:nvSpPr>
        <p:spPr/>
        <p:txBody>
          <a:bodyPr/>
          <a:lstStyle/>
          <a:p>
            <a:r>
              <a:rPr kumimoji="1" lang="en-US" altLang="ja-JP" dirty="0"/>
              <a:t>t=n </a:t>
            </a:r>
            <a:r>
              <a:rPr kumimoji="1" lang="ja-JP" altLang="en-US" dirty="0"/>
              <a:t>における空間</a:t>
            </a:r>
            <a:r>
              <a:rPr kumimoji="1" lang="en-US" altLang="ja-JP" dirty="0"/>
              <a:t>-</a:t>
            </a:r>
            <a:r>
              <a:rPr kumimoji="1" lang="ja-JP" altLang="en-US" dirty="0"/>
              <a:t>時間勾配の導出について</a:t>
            </a:r>
          </a:p>
        </p:txBody>
      </p:sp>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Tree>
    <p:extLst>
      <p:ext uri="{BB962C8B-B14F-4D97-AF65-F5344CB8AC3E}">
        <p14:creationId xmlns:p14="http://schemas.microsoft.com/office/powerpoint/2010/main" val="1130372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CC83F604-5C16-4D0A-B111-0D05C9C4B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96" y="2576963"/>
            <a:ext cx="3600000" cy="3600000"/>
          </a:xfrm>
          <a:prstGeom prst="rect">
            <a:avLst/>
          </a:prstGeom>
          <a:ln w="38100">
            <a:solidFill>
              <a:schemeClr val="bg1">
                <a:lumMod val="50000"/>
              </a:schemeClr>
            </a:solidFill>
          </a:ln>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sp>
        <p:nvSpPr>
          <p:cNvPr id="15" name="正方形/長方形 14">
            <a:extLst>
              <a:ext uri="{FF2B5EF4-FFF2-40B4-BE49-F238E27FC236}">
                <a16:creationId xmlns:a16="http://schemas.microsoft.com/office/drawing/2014/main" id="{15E783E3-BABE-45D3-BE56-073003B60E56}"/>
              </a:ext>
            </a:extLst>
          </p:cNvPr>
          <p:cNvSpPr/>
          <p:nvPr/>
        </p:nvSpPr>
        <p:spPr>
          <a:xfrm>
            <a:off x="1407350" y="3121006"/>
            <a:ext cx="2273109" cy="231205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1412161" y="2572264"/>
            <a:ext cx="2268297" cy="513836"/>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1407350" y="5458361"/>
            <a:ext cx="2273108" cy="710982"/>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572482" y="4113505"/>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567576" y="267230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572482" y="572054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pic>
        <p:nvPicPr>
          <p:cNvPr id="13" name="図 12">
            <a:extLst>
              <a:ext uri="{FF2B5EF4-FFF2-40B4-BE49-F238E27FC236}">
                <a16:creationId xmlns:a16="http://schemas.microsoft.com/office/drawing/2014/main" id="{380C1486-7DA9-4A1E-B46A-E577B2C28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401" y="2349125"/>
            <a:ext cx="3947805" cy="3947805"/>
          </a:xfrm>
          <a:prstGeom prst="rect">
            <a:avLst/>
          </a:prstGeom>
        </p:spPr>
      </p:pic>
    </p:spTree>
    <p:extLst>
      <p:ext uri="{BB962C8B-B14F-4D97-AF65-F5344CB8AC3E}">
        <p14:creationId xmlns:p14="http://schemas.microsoft.com/office/powerpoint/2010/main" val="62461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82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送信信号について</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lang="ja-JP" altLang="en-US" dirty="0"/>
              <a:t>撮影画像が少ないという課題に対処するため，送信フレームの</a:t>
            </a:r>
            <a:r>
              <a:rPr lang="en-US" altLang="ja-JP" dirty="0"/>
              <a:t>5bit</a:t>
            </a:r>
            <a:r>
              <a:rPr lang="ja-JP" altLang="en-US" dirty="0"/>
              <a:t>をプリアンブルフレームに割り当て，データの順番を表示させた</a:t>
            </a:r>
            <a:r>
              <a:rPr lang="en-US" altLang="ja-JP" dirty="0"/>
              <a:t>(1-32</a:t>
            </a:r>
            <a:r>
              <a:rPr lang="ja-JP" altLang="en-US" dirty="0"/>
              <a:t>番</a:t>
            </a:r>
            <a:r>
              <a:rPr lang="en-US" altLang="ja-JP" dirty="0"/>
              <a:t>)</a:t>
            </a:r>
          </a:p>
          <a:p>
            <a:r>
              <a:rPr lang="ja-JP" altLang="en-US" dirty="0"/>
              <a:t>これにより，撮影のタイミングに関係なく撮影画像の　　並び替えができるため，データの復調が可能になる</a:t>
            </a:r>
            <a:endParaRPr lang="en-US" altLang="ja-JP" dirty="0"/>
          </a:p>
          <a:p>
            <a:pPr marL="0" indent="0">
              <a:buNone/>
            </a:pPr>
            <a:endParaRPr lang="en-US" altLang="ja-JP" dirty="0"/>
          </a:p>
          <a:p>
            <a:r>
              <a:rPr lang="en-US" altLang="ja-JP" dirty="0"/>
              <a:t>1</a:t>
            </a:r>
            <a:r>
              <a:rPr lang="ja-JP" altLang="en-US" dirty="0"/>
              <a:t>フレーム当たりのデータフレームは，</a:t>
            </a:r>
            <a:r>
              <a:rPr lang="en-US" altLang="ja-JP" dirty="0"/>
              <a:t>64bit</a:t>
            </a:r>
            <a:r>
              <a:rPr lang="ja-JP" altLang="en-US" dirty="0"/>
              <a:t>アレイで</a:t>
            </a:r>
            <a:r>
              <a:rPr lang="en-US" altLang="ja-JP" dirty="0"/>
              <a:t>59bit</a:t>
            </a:r>
            <a:r>
              <a:rPr lang="ja-JP" altLang="en-US" dirty="0"/>
              <a:t>　　　　　　　　　</a:t>
            </a:r>
            <a:r>
              <a:rPr lang="en-US" altLang="ja-JP" dirty="0"/>
              <a:t>256bit</a:t>
            </a:r>
            <a:r>
              <a:rPr lang="ja-JP" altLang="en-US" dirty="0"/>
              <a:t>アレイで</a:t>
            </a:r>
            <a:r>
              <a:rPr lang="en-US" altLang="ja-JP" dirty="0"/>
              <a:t>251bit</a:t>
            </a:r>
            <a:r>
              <a:rPr lang="ja-JP" altLang="en-US" dirty="0"/>
              <a:t>となる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sp>
        <p:nvSpPr>
          <p:cNvPr id="12" name="矢印: 右 11">
            <a:extLst>
              <a:ext uri="{FF2B5EF4-FFF2-40B4-BE49-F238E27FC236}">
                <a16:creationId xmlns:a16="http://schemas.microsoft.com/office/drawing/2014/main" id="{BDE8B27A-BA9E-4943-AB21-99F32D7291D0}"/>
              </a:ext>
            </a:extLst>
          </p:cNvPr>
          <p:cNvSpPr/>
          <p:nvPr/>
        </p:nvSpPr>
        <p:spPr>
          <a:xfrm rot="5400000">
            <a:off x="4398638" y="2440240"/>
            <a:ext cx="346724"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7862489A-DEDB-4D20-A306-D249EEEDEC15}"/>
              </a:ext>
            </a:extLst>
          </p:cNvPr>
          <p:cNvPicPr>
            <a:picLocks noChangeAspect="1"/>
          </p:cNvPicPr>
          <p:nvPr/>
        </p:nvPicPr>
        <p:blipFill rotWithShape="1">
          <a:blip r:embed="rId2">
            <a:extLst>
              <a:ext uri="{28A0092B-C50C-407E-A947-70E740481C1C}">
                <a14:useLocalDpi xmlns:a14="http://schemas.microsoft.com/office/drawing/2010/main" val="0"/>
              </a:ext>
            </a:extLst>
          </a:blip>
          <a:srcRect l="17268" t="13623" r="12052" b="16771"/>
          <a:stretch/>
        </p:blipFill>
        <p:spPr>
          <a:xfrm>
            <a:off x="5178966" y="4135911"/>
            <a:ext cx="2520000" cy="2481703"/>
          </a:xfrm>
          <a:prstGeom prst="rect">
            <a:avLst/>
          </a:prstGeom>
        </p:spPr>
      </p:pic>
      <p:pic>
        <p:nvPicPr>
          <p:cNvPr id="7" name="図 6">
            <a:extLst>
              <a:ext uri="{FF2B5EF4-FFF2-40B4-BE49-F238E27FC236}">
                <a16:creationId xmlns:a16="http://schemas.microsoft.com/office/drawing/2014/main" id="{D78A03A2-FFEA-4637-975C-A26C42A653EB}"/>
              </a:ext>
            </a:extLst>
          </p:cNvPr>
          <p:cNvPicPr>
            <a:picLocks noChangeAspect="1"/>
          </p:cNvPicPr>
          <p:nvPr/>
        </p:nvPicPr>
        <p:blipFill rotWithShape="1">
          <a:blip r:embed="rId3">
            <a:extLst>
              <a:ext uri="{28A0092B-C50C-407E-A947-70E740481C1C}">
                <a14:useLocalDpi xmlns:a14="http://schemas.microsoft.com/office/drawing/2010/main" val="0"/>
              </a:ext>
            </a:extLst>
          </a:blip>
          <a:srcRect l="17868" t="12225" r="11451" b="18028"/>
          <a:stretch/>
        </p:blipFill>
        <p:spPr>
          <a:xfrm>
            <a:off x="1445036" y="4130905"/>
            <a:ext cx="2520000" cy="2486709"/>
          </a:xfrm>
          <a:prstGeom prst="rect">
            <a:avLst/>
          </a:prstGeom>
        </p:spPr>
      </p:pic>
      <p:sp>
        <p:nvSpPr>
          <p:cNvPr id="3" name="正方形/長方形 2">
            <a:extLst>
              <a:ext uri="{FF2B5EF4-FFF2-40B4-BE49-F238E27FC236}">
                <a16:creationId xmlns:a16="http://schemas.microsoft.com/office/drawing/2014/main" id="{7FED1DE9-123F-4D5A-B282-CE7C692D759E}"/>
              </a:ext>
            </a:extLst>
          </p:cNvPr>
          <p:cNvSpPr/>
          <p:nvPr/>
        </p:nvSpPr>
        <p:spPr>
          <a:xfrm>
            <a:off x="1527944" y="4219805"/>
            <a:ext cx="1434331" cy="29528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B868D64-0AFA-4991-A590-F3276927E33B}"/>
              </a:ext>
            </a:extLst>
          </p:cNvPr>
          <p:cNvSpPr/>
          <p:nvPr/>
        </p:nvSpPr>
        <p:spPr>
          <a:xfrm>
            <a:off x="5201858" y="4224811"/>
            <a:ext cx="787400" cy="11748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990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r>
              <a:rPr kumimoji="1" lang="ja-JP" altLang="en-US" dirty="0"/>
              <a:t>捕捉した</a:t>
            </a:r>
            <a:r>
              <a:rPr kumimoji="1" lang="en-US" altLang="ja-JP" dirty="0"/>
              <a:t>LED</a:t>
            </a:r>
            <a:r>
              <a:rPr kumimoji="1" lang="ja-JP" altLang="en-US" dirty="0"/>
              <a:t>アレイを画像として切り出し，切り出した画像を，</a:t>
            </a:r>
            <a:r>
              <a:rPr kumimoji="1" lang="en-US" altLang="ja-JP" dirty="0"/>
              <a:t>64bit</a:t>
            </a:r>
            <a:r>
              <a:rPr kumimoji="1" lang="ja-JP" altLang="en-US" dirty="0"/>
              <a:t>アレイでは</a:t>
            </a:r>
            <a:r>
              <a:rPr kumimoji="1" lang="en-US" altLang="ja-JP" dirty="0"/>
              <a:t>64</a:t>
            </a:r>
            <a:r>
              <a:rPr kumimoji="1" lang="ja-JP" altLang="en-US" dirty="0"/>
              <a:t>分割，</a:t>
            </a:r>
            <a:r>
              <a:rPr kumimoji="1" lang="en-US" altLang="ja-JP" dirty="0"/>
              <a:t>256bit</a:t>
            </a:r>
            <a:r>
              <a:rPr kumimoji="1" lang="ja-JP" altLang="en-US" dirty="0"/>
              <a:t>アレイでは</a:t>
            </a:r>
            <a:r>
              <a:rPr kumimoji="1" lang="en-US" altLang="ja-JP" dirty="0"/>
              <a:t>256</a:t>
            </a:r>
            <a:r>
              <a:rPr kumimoji="1" lang="ja-JP" altLang="en-US" dirty="0"/>
              <a:t>分割し，各</a:t>
            </a:r>
            <a:r>
              <a:rPr kumimoji="1" lang="en-US" altLang="ja-JP" dirty="0"/>
              <a:t>bit</a:t>
            </a:r>
            <a:r>
              <a:rPr kumimoji="1" lang="ja-JP" altLang="en-US" dirty="0"/>
              <a:t>に対して</a:t>
            </a:r>
            <a:r>
              <a:rPr kumimoji="1" lang="en-US" altLang="ja-JP" dirty="0"/>
              <a:t>01</a:t>
            </a:r>
            <a:r>
              <a:rPr kumimoji="1" lang="ja-JP" altLang="en-US" dirty="0"/>
              <a:t>判定を行った</a:t>
            </a:r>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データ復調方式</a:t>
            </a:r>
            <a:endParaRPr kumimoji="1" lang="ja-JP" altLang="en-US" dirty="0"/>
          </a:p>
        </p:txBody>
      </p:sp>
      <p:pic>
        <p:nvPicPr>
          <p:cNvPr id="9" name="図 8">
            <a:extLst>
              <a:ext uri="{FF2B5EF4-FFF2-40B4-BE49-F238E27FC236}">
                <a16:creationId xmlns:a16="http://schemas.microsoft.com/office/drawing/2014/main" id="{5AD15A7F-B79F-4FD5-9B3E-36524A258F3D}"/>
              </a:ext>
            </a:extLst>
          </p:cNvPr>
          <p:cNvPicPr>
            <a:picLocks noChangeAspect="1"/>
          </p:cNvPicPr>
          <p:nvPr/>
        </p:nvPicPr>
        <p:blipFill rotWithShape="1">
          <a:blip r:embed="rId2">
            <a:extLst>
              <a:ext uri="{28A0092B-C50C-407E-A947-70E740481C1C}">
                <a14:useLocalDpi xmlns:a14="http://schemas.microsoft.com/office/drawing/2010/main" val="0"/>
              </a:ext>
            </a:extLst>
          </a:blip>
          <a:srcRect l="16766" t="15359" r="19695" b="20744"/>
          <a:stretch/>
        </p:blipFill>
        <p:spPr>
          <a:xfrm>
            <a:off x="944343" y="4013201"/>
            <a:ext cx="2659479" cy="2700000"/>
          </a:xfrm>
          <a:prstGeom prst="rect">
            <a:avLst/>
          </a:prstGeom>
          <a:ln w="38100">
            <a:solidFill>
              <a:schemeClr val="bg1">
                <a:lumMod val="50000"/>
              </a:schemeClr>
            </a:solidFill>
          </a:ln>
        </p:spPr>
      </p:pic>
      <p:sp>
        <p:nvSpPr>
          <p:cNvPr id="10" name="正方形/長方形 9">
            <a:extLst>
              <a:ext uri="{FF2B5EF4-FFF2-40B4-BE49-F238E27FC236}">
                <a16:creationId xmlns:a16="http://schemas.microsoft.com/office/drawing/2014/main" id="{FD5226F8-B62E-4E88-BDCB-8A7B924D6995}"/>
              </a:ext>
            </a:extLst>
          </p:cNvPr>
          <p:cNvSpPr/>
          <p:nvPr/>
        </p:nvSpPr>
        <p:spPr>
          <a:xfrm>
            <a:off x="942905" y="4013201"/>
            <a:ext cx="2674493" cy="27000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9BC6BCE-6E6C-4277-84F1-F9B1B1FA3EA3}"/>
              </a:ext>
            </a:extLst>
          </p:cNvPr>
          <p:cNvCxnSpPr>
            <a:cxnSpLocks/>
            <a:stCxn id="9" idx="0"/>
            <a:endCxn id="9" idx="2"/>
          </p:cNvCxnSpPr>
          <p:nvPr/>
        </p:nvCxnSpPr>
        <p:spPr>
          <a:xfrm>
            <a:off x="2274083"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593BD4F-3A54-43F8-8FB2-61C55BE26B8A}"/>
              </a:ext>
            </a:extLst>
          </p:cNvPr>
          <p:cNvCxnSpPr/>
          <p:nvPr/>
        </p:nvCxnSpPr>
        <p:spPr>
          <a:xfrm>
            <a:off x="1594761"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C674099-33CD-498E-8198-D1482970DB3D}"/>
              </a:ext>
            </a:extLst>
          </p:cNvPr>
          <p:cNvCxnSpPr/>
          <p:nvPr/>
        </p:nvCxnSpPr>
        <p:spPr>
          <a:xfrm>
            <a:off x="1934422"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D5A1319-80B5-4E86-ACFB-EE9166D733CE}"/>
              </a:ext>
            </a:extLst>
          </p:cNvPr>
          <p:cNvCxnSpPr/>
          <p:nvPr/>
        </p:nvCxnSpPr>
        <p:spPr>
          <a:xfrm>
            <a:off x="2632613"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9BCB680-38DA-474C-9DEF-851A76D58D5F}"/>
              </a:ext>
            </a:extLst>
          </p:cNvPr>
          <p:cNvCxnSpPr>
            <a:cxnSpLocks/>
          </p:cNvCxnSpPr>
          <p:nvPr/>
        </p:nvCxnSpPr>
        <p:spPr>
          <a:xfrm rot="16200000">
            <a:off x="2266575" y="3006780"/>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766D9B2-E130-4FB4-8419-9E75B9889708}"/>
              </a:ext>
            </a:extLst>
          </p:cNvPr>
          <p:cNvCxnSpPr/>
          <p:nvPr/>
        </p:nvCxnSpPr>
        <p:spPr>
          <a:xfrm>
            <a:off x="3311934"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8078183-C4A8-45BB-B290-38A23E727023}"/>
              </a:ext>
            </a:extLst>
          </p:cNvPr>
          <p:cNvCxnSpPr/>
          <p:nvPr/>
        </p:nvCxnSpPr>
        <p:spPr>
          <a:xfrm>
            <a:off x="2962839"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5526018-89F8-45DA-A5CF-C7E2CB7FB5E3}"/>
              </a:ext>
            </a:extLst>
          </p:cNvPr>
          <p:cNvCxnSpPr/>
          <p:nvPr/>
        </p:nvCxnSpPr>
        <p:spPr>
          <a:xfrm>
            <a:off x="1255101" y="4013201"/>
            <a:ext cx="0" cy="2700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5C38697-9DA6-43EA-990F-9E6BB6EC70AC}"/>
              </a:ext>
            </a:extLst>
          </p:cNvPr>
          <p:cNvCxnSpPr>
            <a:cxnSpLocks/>
          </p:cNvCxnSpPr>
          <p:nvPr/>
        </p:nvCxnSpPr>
        <p:spPr>
          <a:xfrm rot="16200000">
            <a:off x="2292081" y="3349680"/>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375D90-9BAA-4C40-AFB5-7A2BDBE904B3}"/>
              </a:ext>
            </a:extLst>
          </p:cNvPr>
          <p:cNvCxnSpPr>
            <a:cxnSpLocks/>
          </p:cNvCxnSpPr>
          <p:nvPr/>
        </p:nvCxnSpPr>
        <p:spPr>
          <a:xfrm rot="16200000">
            <a:off x="2292082" y="3664005"/>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B4B0E92-37E2-4ED9-B325-73E1EDEA5018}"/>
              </a:ext>
            </a:extLst>
          </p:cNvPr>
          <p:cNvCxnSpPr>
            <a:cxnSpLocks/>
          </p:cNvCxnSpPr>
          <p:nvPr/>
        </p:nvCxnSpPr>
        <p:spPr>
          <a:xfrm rot="16200000">
            <a:off x="2282648" y="4006905"/>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B9909F2-3A65-410C-A57A-E8B61126F2F8}"/>
              </a:ext>
            </a:extLst>
          </p:cNvPr>
          <p:cNvCxnSpPr>
            <a:cxnSpLocks/>
          </p:cNvCxnSpPr>
          <p:nvPr/>
        </p:nvCxnSpPr>
        <p:spPr>
          <a:xfrm rot="16200000">
            <a:off x="2276010" y="4368855"/>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E3C7988-ACA0-41E2-92BA-E3C11F1249DD}"/>
              </a:ext>
            </a:extLst>
          </p:cNvPr>
          <p:cNvCxnSpPr>
            <a:cxnSpLocks/>
          </p:cNvCxnSpPr>
          <p:nvPr/>
        </p:nvCxnSpPr>
        <p:spPr>
          <a:xfrm rot="16200000">
            <a:off x="2292083" y="4702230"/>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6EF7AA-983E-4972-BC89-36A137E0C39B}"/>
              </a:ext>
            </a:extLst>
          </p:cNvPr>
          <p:cNvCxnSpPr>
            <a:cxnSpLocks/>
          </p:cNvCxnSpPr>
          <p:nvPr/>
        </p:nvCxnSpPr>
        <p:spPr>
          <a:xfrm rot="16200000">
            <a:off x="2280151" y="5051251"/>
            <a:ext cx="0" cy="267449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E00570CD-A9FC-43ED-88A7-02C5601DAAAF}"/>
              </a:ext>
            </a:extLst>
          </p:cNvPr>
          <p:cNvPicPr>
            <a:picLocks noChangeAspect="1"/>
          </p:cNvPicPr>
          <p:nvPr/>
        </p:nvPicPr>
        <p:blipFill rotWithShape="1">
          <a:blip r:embed="rId3">
            <a:extLst>
              <a:ext uri="{28A0092B-C50C-407E-A947-70E740481C1C}">
                <a14:useLocalDpi xmlns:a14="http://schemas.microsoft.com/office/drawing/2010/main" val="0"/>
              </a:ext>
            </a:extLst>
          </a:blip>
          <a:srcRect l="16482" t="15491" r="19980" b="20613"/>
          <a:stretch/>
        </p:blipFill>
        <p:spPr>
          <a:xfrm>
            <a:off x="5542103" y="4006718"/>
            <a:ext cx="2633727" cy="2681083"/>
          </a:xfrm>
          <a:prstGeom prst="rect">
            <a:avLst/>
          </a:prstGeom>
          <a:ln w="38100">
            <a:solidFill>
              <a:schemeClr val="bg1">
                <a:lumMod val="50000"/>
              </a:schemeClr>
            </a:solidFill>
          </a:ln>
        </p:spPr>
      </p:pic>
      <p:sp>
        <p:nvSpPr>
          <p:cNvPr id="8" name="正方形/長方形 7">
            <a:extLst>
              <a:ext uri="{FF2B5EF4-FFF2-40B4-BE49-F238E27FC236}">
                <a16:creationId xmlns:a16="http://schemas.microsoft.com/office/drawing/2014/main" id="{C808748C-BAC7-496C-AA3E-FE372AA98A58}"/>
              </a:ext>
            </a:extLst>
          </p:cNvPr>
          <p:cNvSpPr/>
          <p:nvPr/>
        </p:nvSpPr>
        <p:spPr>
          <a:xfrm>
            <a:off x="5532758" y="4006718"/>
            <a:ext cx="2648597" cy="268108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FC81FB2F-8F43-4786-9AF0-62A815F5AF16}"/>
              </a:ext>
            </a:extLst>
          </p:cNvPr>
          <p:cNvCxnSpPr>
            <a:cxnSpLocks/>
          </p:cNvCxnSpPr>
          <p:nvPr/>
        </p:nvCxnSpPr>
        <p:spPr>
          <a:xfrm>
            <a:off x="6865538"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2837C84-F94E-4019-BD4D-808CC66FD9FF}"/>
              </a:ext>
            </a:extLst>
          </p:cNvPr>
          <p:cNvCxnSpPr/>
          <p:nvPr/>
        </p:nvCxnSpPr>
        <p:spPr>
          <a:xfrm>
            <a:off x="6192794"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7C084E3-AC37-4889-973B-E478BE1BF05A}"/>
              </a:ext>
            </a:extLst>
          </p:cNvPr>
          <p:cNvCxnSpPr/>
          <p:nvPr/>
        </p:nvCxnSpPr>
        <p:spPr>
          <a:xfrm>
            <a:off x="6529166"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2FC3C75-881E-4EFC-9BBF-B3342242CA86}"/>
              </a:ext>
            </a:extLst>
          </p:cNvPr>
          <p:cNvCxnSpPr/>
          <p:nvPr/>
        </p:nvCxnSpPr>
        <p:spPr>
          <a:xfrm>
            <a:off x="7220597"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B7BCA57-ABA6-41A5-B210-A617199D759E}"/>
              </a:ext>
            </a:extLst>
          </p:cNvPr>
          <p:cNvCxnSpPr>
            <a:cxnSpLocks/>
          </p:cNvCxnSpPr>
          <p:nvPr/>
        </p:nvCxnSpPr>
        <p:spPr>
          <a:xfrm rot="16200000">
            <a:off x="6858103" y="2992010"/>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2A43F7C-08DF-4BD8-899D-A1A961E51DDF}"/>
              </a:ext>
            </a:extLst>
          </p:cNvPr>
          <p:cNvCxnSpPr/>
          <p:nvPr/>
        </p:nvCxnSpPr>
        <p:spPr>
          <a:xfrm>
            <a:off x="7893341"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BB805FB-663E-458B-9631-EBE24A391E7B}"/>
              </a:ext>
            </a:extLst>
          </p:cNvPr>
          <p:cNvCxnSpPr/>
          <p:nvPr/>
        </p:nvCxnSpPr>
        <p:spPr>
          <a:xfrm>
            <a:off x="7547625"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F80DDBB-793A-4F59-A5CE-A61E43CA0BE0}"/>
              </a:ext>
            </a:extLst>
          </p:cNvPr>
          <p:cNvCxnSpPr/>
          <p:nvPr/>
        </p:nvCxnSpPr>
        <p:spPr>
          <a:xfrm>
            <a:off x="5856423" y="3987801"/>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A19E2A7-2379-4EA2-9ED1-C7D791DBBCC1}"/>
              </a:ext>
            </a:extLst>
          </p:cNvPr>
          <p:cNvCxnSpPr>
            <a:cxnSpLocks/>
          </p:cNvCxnSpPr>
          <p:nvPr/>
        </p:nvCxnSpPr>
        <p:spPr>
          <a:xfrm rot="16200000">
            <a:off x="6883362" y="3332507"/>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8CC8F1D-1F71-4E73-8EFC-7F2C65D41979}"/>
              </a:ext>
            </a:extLst>
          </p:cNvPr>
          <p:cNvCxnSpPr>
            <a:cxnSpLocks/>
          </p:cNvCxnSpPr>
          <p:nvPr/>
        </p:nvCxnSpPr>
        <p:spPr>
          <a:xfrm rot="16200000">
            <a:off x="6883363" y="3644630"/>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5697675-678A-414A-8143-BD6E5BE80492}"/>
              </a:ext>
            </a:extLst>
          </p:cNvPr>
          <p:cNvCxnSpPr>
            <a:cxnSpLocks/>
          </p:cNvCxnSpPr>
          <p:nvPr/>
        </p:nvCxnSpPr>
        <p:spPr>
          <a:xfrm rot="16200000">
            <a:off x="6874020" y="3985128"/>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C16384-C441-4661-9405-5DAEA0D4271F}"/>
              </a:ext>
            </a:extLst>
          </p:cNvPr>
          <p:cNvCxnSpPr>
            <a:cxnSpLocks/>
          </p:cNvCxnSpPr>
          <p:nvPr/>
        </p:nvCxnSpPr>
        <p:spPr>
          <a:xfrm rot="16200000">
            <a:off x="6867446" y="4344542"/>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0AD154-AEEF-4193-B017-684284D34CF3}"/>
              </a:ext>
            </a:extLst>
          </p:cNvPr>
          <p:cNvCxnSpPr>
            <a:cxnSpLocks/>
          </p:cNvCxnSpPr>
          <p:nvPr/>
        </p:nvCxnSpPr>
        <p:spPr>
          <a:xfrm rot="16200000">
            <a:off x="6883364" y="4675581"/>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0FB0AC4-B804-4916-AC1E-3688B33AEF20}"/>
              </a:ext>
            </a:extLst>
          </p:cNvPr>
          <p:cNvCxnSpPr>
            <a:cxnSpLocks/>
          </p:cNvCxnSpPr>
          <p:nvPr/>
        </p:nvCxnSpPr>
        <p:spPr>
          <a:xfrm rot="16200000">
            <a:off x="6871548" y="5022157"/>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B1035569-2F96-4D08-B830-4F6DE3D8F156}"/>
              </a:ext>
            </a:extLst>
          </p:cNvPr>
          <p:cNvCxnSpPr>
            <a:cxnSpLocks/>
          </p:cNvCxnSpPr>
          <p:nvPr/>
        </p:nvCxnSpPr>
        <p:spPr>
          <a:xfrm>
            <a:off x="6699240"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0A0A508-8C57-4446-A53F-9D432F6B0733}"/>
              </a:ext>
            </a:extLst>
          </p:cNvPr>
          <p:cNvCxnSpPr/>
          <p:nvPr/>
        </p:nvCxnSpPr>
        <p:spPr>
          <a:xfrm>
            <a:off x="6026496"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4D3971A-547A-4907-A2F8-D6D36DE62633}"/>
              </a:ext>
            </a:extLst>
          </p:cNvPr>
          <p:cNvCxnSpPr/>
          <p:nvPr/>
        </p:nvCxnSpPr>
        <p:spPr>
          <a:xfrm>
            <a:off x="6362868"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3598875-47A2-40C8-98C4-E5E9936D0966}"/>
              </a:ext>
            </a:extLst>
          </p:cNvPr>
          <p:cNvCxnSpPr/>
          <p:nvPr/>
        </p:nvCxnSpPr>
        <p:spPr>
          <a:xfrm>
            <a:off x="7054299"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29F3C20-BC26-4D24-88C0-924B6200CD78}"/>
              </a:ext>
            </a:extLst>
          </p:cNvPr>
          <p:cNvCxnSpPr>
            <a:cxnSpLocks/>
          </p:cNvCxnSpPr>
          <p:nvPr/>
        </p:nvCxnSpPr>
        <p:spPr>
          <a:xfrm rot="16200000">
            <a:off x="6831960" y="3152800"/>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85709CC9-3E1E-4574-BDFC-5FA5ABCC553D}"/>
              </a:ext>
            </a:extLst>
          </p:cNvPr>
          <p:cNvCxnSpPr/>
          <p:nvPr/>
        </p:nvCxnSpPr>
        <p:spPr>
          <a:xfrm>
            <a:off x="7727043"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00CE01A-89C3-4553-8126-4469C54F7A3D}"/>
              </a:ext>
            </a:extLst>
          </p:cNvPr>
          <p:cNvCxnSpPr/>
          <p:nvPr/>
        </p:nvCxnSpPr>
        <p:spPr>
          <a:xfrm>
            <a:off x="7381327"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EDF168B-BAFB-495C-B72B-F67FBEF077F6}"/>
              </a:ext>
            </a:extLst>
          </p:cNvPr>
          <p:cNvCxnSpPr/>
          <p:nvPr/>
        </p:nvCxnSpPr>
        <p:spPr>
          <a:xfrm>
            <a:off x="5690125" y="3997259"/>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0C8CECF-81AF-465C-B3F9-366779C48B75}"/>
              </a:ext>
            </a:extLst>
          </p:cNvPr>
          <p:cNvCxnSpPr>
            <a:cxnSpLocks/>
          </p:cNvCxnSpPr>
          <p:nvPr/>
        </p:nvCxnSpPr>
        <p:spPr>
          <a:xfrm rot="16200000">
            <a:off x="6857219" y="3493298"/>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F3EAA1-FBAC-4929-A307-760F1E5B875D}"/>
              </a:ext>
            </a:extLst>
          </p:cNvPr>
          <p:cNvCxnSpPr>
            <a:cxnSpLocks/>
          </p:cNvCxnSpPr>
          <p:nvPr/>
        </p:nvCxnSpPr>
        <p:spPr>
          <a:xfrm rot="16200000">
            <a:off x="6857220" y="3805421"/>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A6AEFA6-4C94-454E-9906-04494EEF3F12}"/>
              </a:ext>
            </a:extLst>
          </p:cNvPr>
          <p:cNvCxnSpPr>
            <a:cxnSpLocks/>
          </p:cNvCxnSpPr>
          <p:nvPr/>
        </p:nvCxnSpPr>
        <p:spPr>
          <a:xfrm rot="16200000">
            <a:off x="6847877" y="4145918"/>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8FC8434-9347-4D50-9A42-CD6CB5D097DC}"/>
              </a:ext>
            </a:extLst>
          </p:cNvPr>
          <p:cNvCxnSpPr>
            <a:cxnSpLocks/>
          </p:cNvCxnSpPr>
          <p:nvPr/>
        </p:nvCxnSpPr>
        <p:spPr>
          <a:xfrm rot="16200000">
            <a:off x="6841303" y="4505332"/>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61323AC-CB82-4088-A298-22B47B3BC76C}"/>
              </a:ext>
            </a:extLst>
          </p:cNvPr>
          <p:cNvCxnSpPr>
            <a:cxnSpLocks/>
          </p:cNvCxnSpPr>
          <p:nvPr/>
        </p:nvCxnSpPr>
        <p:spPr>
          <a:xfrm rot="16200000">
            <a:off x="6857221" y="4836371"/>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CD8E605-F07E-4F43-B8D3-D345508A4596}"/>
              </a:ext>
            </a:extLst>
          </p:cNvPr>
          <p:cNvCxnSpPr>
            <a:cxnSpLocks/>
          </p:cNvCxnSpPr>
          <p:nvPr/>
        </p:nvCxnSpPr>
        <p:spPr>
          <a:xfrm rot="16200000">
            <a:off x="6845405" y="5182947"/>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3704ADF-C60B-44A5-A7AC-71F01D35E5C0}"/>
              </a:ext>
            </a:extLst>
          </p:cNvPr>
          <p:cNvCxnSpPr>
            <a:cxnSpLocks/>
          </p:cNvCxnSpPr>
          <p:nvPr/>
        </p:nvCxnSpPr>
        <p:spPr>
          <a:xfrm rot="16200000">
            <a:off x="6871548" y="2826489"/>
            <a:ext cx="0" cy="264859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3A41BA0-1133-421F-8751-3D82F6A51EC6}"/>
              </a:ext>
            </a:extLst>
          </p:cNvPr>
          <p:cNvCxnSpPr/>
          <p:nvPr/>
        </p:nvCxnSpPr>
        <p:spPr>
          <a:xfrm>
            <a:off x="8042839" y="4006718"/>
            <a:ext cx="0" cy="26810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335CFE8E-A963-4289-AC66-70F7683E0257}"/>
              </a:ext>
            </a:extLst>
          </p:cNvPr>
          <p:cNvPicPr>
            <a:picLocks noChangeAspect="1"/>
          </p:cNvPicPr>
          <p:nvPr/>
        </p:nvPicPr>
        <p:blipFill rotWithShape="1">
          <a:blip r:embed="rId2">
            <a:extLst>
              <a:ext uri="{28A0092B-C50C-407E-A947-70E740481C1C}">
                <a14:useLocalDpi xmlns:a14="http://schemas.microsoft.com/office/drawing/2010/main" val="0"/>
              </a:ext>
            </a:extLst>
          </a:blip>
          <a:srcRect l="16766" t="15359" r="19695" b="20744"/>
          <a:stretch/>
        </p:blipFill>
        <p:spPr>
          <a:xfrm>
            <a:off x="1393046" y="1993077"/>
            <a:ext cx="1747057" cy="1773675"/>
          </a:xfrm>
          <a:prstGeom prst="rect">
            <a:avLst/>
          </a:prstGeom>
          <a:ln w="38100">
            <a:solidFill>
              <a:schemeClr val="bg1">
                <a:lumMod val="50000"/>
              </a:schemeClr>
            </a:solidFill>
          </a:ln>
        </p:spPr>
      </p:pic>
      <p:pic>
        <p:nvPicPr>
          <p:cNvPr id="59" name="図 58">
            <a:extLst>
              <a:ext uri="{FF2B5EF4-FFF2-40B4-BE49-F238E27FC236}">
                <a16:creationId xmlns:a16="http://schemas.microsoft.com/office/drawing/2014/main" id="{F127A041-F77C-4D7B-A21B-DBEC3C987FE5}"/>
              </a:ext>
            </a:extLst>
          </p:cNvPr>
          <p:cNvPicPr>
            <a:picLocks noChangeAspect="1"/>
          </p:cNvPicPr>
          <p:nvPr/>
        </p:nvPicPr>
        <p:blipFill rotWithShape="1">
          <a:blip r:embed="rId3">
            <a:extLst>
              <a:ext uri="{28A0092B-C50C-407E-A947-70E740481C1C}">
                <a14:useLocalDpi xmlns:a14="http://schemas.microsoft.com/office/drawing/2010/main" val="0"/>
              </a:ext>
            </a:extLst>
          </a:blip>
          <a:srcRect l="16482" t="15491" r="19980" b="20613"/>
          <a:stretch/>
        </p:blipFill>
        <p:spPr>
          <a:xfrm>
            <a:off x="6008950" y="1994189"/>
            <a:ext cx="1730140" cy="1761249"/>
          </a:xfrm>
          <a:prstGeom prst="rect">
            <a:avLst/>
          </a:prstGeom>
          <a:ln w="38100">
            <a:solidFill>
              <a:schemeClr val="bg1">
                <a:lumMod val="50000"/>
              </a:schemeClr>
            </a:solidFill>
          </a:ln>
        </p:spPr>
      </p:pic>
    </p:spTree>
    <p:extLst>
      <p:ext uri="{BB962C8B-B14F-4D97-AF65-F5344CB8AC3E}">
        <p14:creationId xmlns:p14="http://schemas.microsoft.com/office/powerpoint/2010/main" val="2808636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(40~42</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ja-JP" altLang="en-US" dirty="0"/>
              <a:t>格子状信号が捕捉できなかった原因</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格子状信号は，</a:t>
            </a:r>
            <a:r>
              <a:rPr lang="en-US" altLang="ja-JP" dirty="0"/>
              <a:t>2</a:t>
            </a:r>
            <a:r>
              <a:rPr lang="ja-JP" altLang="en-US" dirty="0"/>
              <a:t>つのパターンを交互に送信しているため，</a:t>
            </a:r>
            <a:r>
              <a:rPr lang="en-US" altLang="ja-JP" dirty="0"/>
              <a:t>LED</a:t>
            </a:r>
            <a:r>
              <a:rPr lang="ja-JP" altLang="en-US" dirty="0"/>
              <a:t>の輝度一変化がなく，時間勾配が小さくなってしまった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600" y="2777961"/>
            <a:ext cx="2880000" cy="2880000"/>
          </a:xfrm>
          <a:prstGeom prst="rect">
            <a:avLst/>
          </a:prstGeom>
        </p:spPr>
      </p:pic>
      <p:sp>
        <p:nvSpPr>
          <p:cNvPr id="17" name="正方形/長方形 16">
            <a:extLst>
              <a:ext uri="{FF2B5EF4-FFF2-40B4-BE49-F238E27FC236}">
                <a16:creationId xmlns:a16="http://schemas.microsoft.com/office/drawing/2014/main" id="{05F8928F-6034-428E-964B-6C7490017C2C}"/>
              </a:ext>
            </a:extLst>
          </p:cNvPr>
          <p:cNvSpPr/>
          <p:nvPr/>
        </p:nvSpPr>
        <p:spPr>
          <a:xfrm>
            <a:off x="6585588" y="254584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pic>
        <p:nvPicPr>
          <p:cNvPr id="13" name="図 12">
            <a:extLst>
              <a:ext uri="{FF2B5EF4-FFF2-40B4-BE49-F238E27FC236}">
                <a16:creationId xmlns:a16="http://schemas.microsoft.com/office/drawing/2014/main" id="{8CDA22AB-CE1A-43B0-ADE3-322F1782A759}"/>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38200" y="2025274"/>
            <a:ext cx="1440000" cy="1374285"/>
          </a:xfrm>
          <a:prstGeom prst="rect">
            <a:avLst/>
          </a:prstGeom>
          <a:ln w="25400">
            <a:solidFill>
              <a:schemeClr val="tx1"/>
            </a:solidFill>
          </a:ln>
        </p:spPr>
      </p:pic>
      <p:pic>
        <p:nvPicPr>
          <p:cNvPr id="14" name="図 13">
            <a:extLst>
              <a:ext uri="{FF2B5EF4-FFF2-40B4-BE49-F238E27FC236}">
                <a16:creationId xmlns:a16="http://schemas.microsoft.com/office/drawing/2014/main" id="{82E45EC0-3ED1-43EB-A29F-F346EA7E3CF8}"/>
              </a:ext>
            </a:extLst>
          </p:cNvPr>
          <p:cNvPicPr>
            <a:picLocks noChangeAspect="1"/>
          </p:cNvPicPr>
          <p:nvPr/>
        </p:nvPicPr>
        <p:blipFill rotWithShape="1">
          <a:blip r:embed="rId4">
            <a:extLst>
              <a:ext uri="{28A0092B-C50C-407E-A947-70E740481C1C}">
                <a14:useLocalDpi xmlns:a14="http://schemas.microsoft.com/office/drawing/2010/main" val="0"/>
              </a:ext>
            </a:extLst>
          </a:blip>
          <a:srcRect l="21829" t="29490" r="22360" b="17246"/>
          <a:stretch/>
        </p:blipFill>
        <p:spPr>
          <a:xfrm>
            <a:off x="838200" y="3625850"/>
            <a:ext cx="1440000" cy="1374287"/>
          </a:xfrm>
          <a:prstGeom prst="rect">
            <a:avLst/>
          </a:prstGeom>
          <a:ln w="25400">
            <a:solidFill>
              <a:schemeClr val="tx1"/>
            </a:solidFill>
          </a:ln>
        </p:spPr>
      </p:pic>
      <p:pic>
        <p:nvPicPr>
          <p:cNvPr id="16" name="図 15">
            <a:extLst>
              <a:ext uri="{FF2B5EF4-FFF2-40B4-BE49-F238E27FC236}">
                <a16:creationId xmlns:a16="http://schemas.microsoft.com/office/drawing/2014/main" id="{A325EF65-B80C-4562-9285-CB75D6028001}"/>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53350" y="5226428"/>
            <a:ext cx="1440000" cy="1374285"/>
          </a:xfrm>
          <a:prstGeom prst="rect">
            <a:avLst/>
          </a:prstGeom>
          <a:ln w="25400">
            <a:solidFill>
              <a:schemeClr val="tx1"/>
            </a:solidFill>
          </a:ln>
        </p:spPr>
      </p:pic>
      <p:sp>
        <p:nvSpPr>
          <p:cNvPr id="3" name="右大かっこ 2">
            <a:extLst>
              <a:ext uri="{FF2B5EF4-FFF2-40B4-BE49-F238E27FC236}">
                <a16:creationId xmlns:a16="http://schemas.microsoft.com/office/drawing/2014/main" id="{13DC8739-CC03-4F9C-8D25-A29F4ECFE180}"/>
              </a:ext>
            </a:extLst>
          </p:cNvPr>
          <p:cNvSpPr/>
          <p:nvPr/>
        </p:nvSpPr>
        <p:spPr>
          <a:xfrm>
            <a:off x="2307050" y="2712416"/>
            <a:ext cx="781050" cy="3218484"/>
          </a:xfrm>
          <a:prstGeom prst="rightBracket">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D34414-83B3-415D-8967-40C0650F67D1}"/>
              </a:ext>
            </a:extLst>
          </p:cNvPr>
          <p:cNvSpPr txBox="1"/>
          <p:nvPr/>
        </p:nvSpPr>
        <p:spPr>
          <a:xfrm>
            <a:off x="3138795" y="4082365"/>
            <a:ext cx="2420616" cy="646331"/>
          </a:xfrm>
          <a:prstGeom prst="rect">
            <a:avLst/>
          </a:prstGeom>
          <a:noFill/>
        </p:spPr>
        <p:txBody>
          <a:bodyPr wrap="square" rtlCol="0">
            <a:spAutoFit/>
          </a:bodyPr>
          <a:lstStyle/>
          <a:p>
            <a:r>
              <a:rPr kumimoji="1" lang="ja-JP" altLang="en-US" dirty="0"/>
              <a:t>時間変化無し</a:t>
            </a:r>
            <a:endParaRPr kumimoji="1" lang="en-US" altLang="ja-JP" dirty="0"/>
          </a:p>
          <a:p>
            <a:r>
              <a:rPr kumimoji="1" lang="ja-JP" altLang="en-US" dirty="0"/>
              <a:t>⇒時間勾配が小さい</a:t>
            </a:r>
          </a:p>
        </p:txBody>
      </p:sp>
    </p:spTree>
    <p:extLst>
      <p:ext uri="{BB962C8B-B14F-4D97-AF65-F5344CB8AC3E}">
        <p14:creationId xmlns:p14="http://schemas.microsoft.com/office/powerpoint/2010/main" val="411631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4" name="コンテンツ プレースホルダー 3">
            <a:extLst>
              <a:ext uri="{FF2B5EF4-FFF2-40B4-BE49-F238E27FC236}">
                <a16:creationId xmlns:a16="http://schemas.microsoft.com/office/drawing/2014/main" id="{8CC05D0E-94A4-42FE-BC3D-2D70E18E92A2}"/>
              </a:ext>
            </a:extLst>
          </p:cNvPr>
          <p:cNvSpPr>
            <a:spLocks noGrp="1"/>
          </p:cNvSpPr>
          <p:nvPr>
            <p:ph idx="1"/>
          </p:nvPr>
        </p:nvSpPr>
        <p:spPr/>
        <p:txBody>
          <a:bodyPr>
            <a:normAutofit/>
          </a:bodyPr>
          <a:lstStyle/>
          <a:p>
            <a:r>
              <a:rPr kumimoji="1" lang="ja-JP" altLang="en-US" dirty="0"/>
              <a:t>研究目的</a:t>
            </a:r>
            <a:endParaRPr kumimoji="1" lang="en-US" altLang="ja-JP" dirty="0"/>
          </a:p>
          <a:p>
            <a:pPr lvl="1"/>
            <a:r>
              <a:rPr lang="ja-JP" altLang="en-US" dirty="0"/>
              <a:t>移動する車両と側方の送信機との通信の実現</a:t>
            </a:r>
            <a:endParaRPr lang="en-US" altLang="ja-JP" dirty="0"/>
          </a:p>
          <a:p>
            <a:pPr lvl="1"/>
            <a:endParaRPr lang="en-US" altLang="ja-JP" dirty="0"/>
          </a:p>
          <a:p>
            <a:r>
              <a:rPr lang="ja-JP" altLang="en-US" dirty="0"/>
              <a:t>研究内容</a:t>
            </a:r>
            <a:endParaRPr lang="en-US" altLang="ja-JP" dirty="0"/>
          </a:p>
          <a:p>
            <a:pPr lvl="1"/>
            <a:r>
              <a:rPr lang="ja-JP" altLang="en-US" dirty="0"/>
              <a:t>追尾アルゴリズムの検討</a:t>
            </a:r>
            <a:endParaRPr lang="en-US" altLang="ja-JP" dirty="0"/>
          </a:p>
          <a:p>
            <a:pPr lvl="1"/>
            <a:r>
              <a:rPr lang="ja-JP" altLang="en-US" dirty="0"/>
              <a:t>通信性能評価</a:t>
            </a:r>
            <a:endParaRPr lang="en-US" altLang="ja-JP" dirty="0"/>
          </a:p>
          <a:p>
            <a:pPr lvl="1"/>
            <a:endParaRPr lang="en-US" altLang="ja-JP" dirty="0"/>
          </a:p>
          <a:p>
            <a:r>
              <a:rPr kumimoji="1" lang="ja-JP" altLang="en-US" dirty="0"/>
              <a:t>経過</a:t>
            </a:r>
            <a:endParaRPr kumimoji="1" lang="en-US" altLang="ja-JP" dirty="0"/>
          </a:p>
          <a:p>
            <a:pPr lvl="1"/>
            <a:r>
              <a:rPr lang="en-US" altLang="ja-JP" dirty="0"/>
              <a:t>LED</a:t>
            </a:r>
            <a:r>
              <a:rPr lang="ja-JP" altLang="en-US" dirty="0"/>
              <a:t>位置の補正を行い，</a:t>
            </a:r>
            <a:r>
              <a:rPr lang="en-US" altLang="ja-JP" dirty="0"/>
              <a:t>LED</a:t>
            </a:r>
            <a:r>
              <a:rPr lang="ja-JP" altLang="en-US" dirty="0"/>
              <a:t>送信機の追尾アルゴリズムを改善した</a:t>
            </a:r>
            <a:endParaRPr lang="en-US" altLang="ja-JP" dirty="0"/>
          </a:p>
          <a:p>
            <a:pPr lvl="1"/>
            <a:r>
              <a:rPr lang="ja-JP" altLang="en-US" dirty="0"/>
              <a:t>捕捉画像からのデータ復調で，エラーフリーを達成した</a:t>
            </a:r>
            <a:endParaRPr lang="en-US" altLang="ja-JP" dirty="0"/>
          </a:p>
          <a:p>
            <a:pPr lvl="1"/>
            <a:endParaRPr lang="en-US" altLang="ja-JP" dirty="0"/>
          </a:p>
          <a:p>
            <a:r>
              <a:rPr lang="ja-JP" altLang="en-US" dirty="0"/>
              <a:t>今後の予定</a:t>
            </a:r>
            <a:endParaRPr lang="en-US" altLang="ja-JP" dirty="0"/>
          </a:p>
          <a:p>
            <a:pPr lvl="1"/>
            <a:r>
              <a:rPr lang="en-US" altLang="ja-JP" dirty="0"/>
              <a:t>LED</a:t>
            </a:r>
            <a:r>
              <a:rPr lang="ja-JP" altLang="en-US" dirty="0"/>
              <a:t>補正の自動化手法の検討</a:t>
            </a:r>
            <a:endParaRPr lang="en-US" altLang="ja-JP" dirty="0"/>
          </a:p>
          <a:p>
            <a:pPr lvl="1"/>
            <a:r>
              <a:rPr lang="ja-JP" altLang="en-US" dirty="0"/>
              <a:t>捕捉可能フレーム数の増加</a:t>
            </a:r>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29</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51478" y="4271155"/>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FAD294A9-A774-4176-ACCE-F7B50B6ADB0F}"/>
              </a:ext>
            </a:extLst>
          </p:cNvPr>
          <p:cNvGrpSpPr>
            <a:grpSpLocks noChangeAspect="1"/>
          </p:cNvGrpSpPr>
          <p:nvPr/>
        </p:nvGrpSpPr>
        <p:grpSpPr>
          <a:xfrm>
            <a:off x="5449594" y="3459091"/>
            <a:ext cx="633600" cy="591814"/>
            <a:chOff x="4841619" y="3964297"/>
            <a:chExt cx="2750148" cy="2568774"/>
          </a:xfrm>
          <a:scene3d>
            <a:camera prst="isometricOffAxis2Right"/>
            <a:lightRig rig="threePt" dir="t"/>
          </a:scene3d>
        </p:grpSpPr>
        <p:cxnSp>
          <p:nvCxnSpPr>
            <p:cNvPr id="35" name="直線コネクタ 34">
              <a:extLst>
                <a:ext uri="{FF2B5EF4-FFF2-40B4-BE49-F238E27FC236}">
                  <a16:creationId xmlns:a16="http://schemas.microsoft.com/office/drawing/2014/main" id="{5482F43C-6F65-4165-A5EC-2B7932157569}"/>
                </a:ext>
              </a:extLst>
            </p:cNvPr>
            <p:cNvCxnSpPr>
              <a:cxnSpLocks/>
            </p:cNvCxnSpPr>
            <p:nvPr/>
          </p:nvCxnSpPr>
          <p:spPr>
            <a:xfrm>
              <a:off x="6926388" y="5627376"/>
              <a:ext cx="0" cy="905695"/>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13FC63B-3198-4C94-9652-BD3349F47BBD}"/>
                </a:ext>
              </a:extLst>
            </p:cNvPr>
            <p:cNvCxnSpPr>
              <a:cxnSpLocks/>
            </p:cNvCxnSpPr>
            <p:nvPr/>
          </p:nvCxnSpPr>
          <p:spPr>
            <a:xfrm>
              <a:off x="5577546" y="5627375"/>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642CEC1F-A09A-4F6E-9FCB-861BF8005717}"/>
                </a:ext>
              </a:extLst>
            </p:cNvPr>
            <p:cNvSpPr>
              <a:spLocks noChangeAspect="1"/>
            </p:cNvSpPr>
            <p:nvPr/>
          </p:nvSpPr>
          <p:spPr>
            <a:xfrm>
              <a:off x="4841619" y="3964297"/>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8" name="正方形/長方形 37">
              <a:extLst>
                <a:ext uri="{FF2B5EF4-FFF2-40B4-BE49-F238E27FC236}">
                  <a16:creationId xmlns:a16="http://schemas.microsoft.com/office/drawing/2014/main" id="{9DBFBCF1-3084-4FCC-BFA4-FC143BFFE106}"/>
                </a:ext>
              </a:extLst>
            </p:cNvPr>
            <p:cNvSpPr>
              <a:spLocks/>
            </p:cNvSpPr>
            <p:nvPr/>
          </p:nvSpPr>
          <p:spPr>
            <a:xfrm>
              <a:off x="5006188" y="4099578"/>
              <a:ext cx="2401115" cy="158040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a:endCxn id="28" idx="1"/>
          </p:cNvCxnSpPr>
          <p:nvPr/>
        </p:nvCxnSpPr>
        <p:spPr>
          <a:xfrm flipV="1">
            <a:off x="5965540" y="4176655"/>
            <a:ext cx="397735" cy="22600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0" name="直線矢印コネクタ 39">
            <a:extLst>
              <a:ext uri="{FF2B5EF4-FFF2-40B4-BE49-F238E27FC236}">
                <a16:creationId xmlns:a16="http://schemas.microsoft.com/office/drawing/2014/main" id="{6EB87DA0-40DA-4E98-9711-9F13CE426AF7}"/>
              </a:ext>
            </a:extLst>
          </p:cNvPr>
          <p:cNvCxnSpPr>
            <a:cxnSpLocks/>
            <a:endCxn id="28" idx="0"/>
          </p:cNvCxnSpPr>
          <p:nvPr/>
        </p:nvCxnSpPr>
        <p:spPr>
          <a:xfrm>
            <a:off x="5965540" y="3691757"/>
            <a:ext cx="397735" cy="26513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時空間断面画像の導出</a:t>
            </a:r>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1" name="図 30">
            <a:extLst>
              <a:ext uri="{FF2B5EF4-FFF2-40B4-BE49-F238E27FC236}">
                <a16:creationId xmlns:a16="http://schemas.microsoft.com/office/drawing/2014/main" id="{A892561B-912C-431D-889C-DB2471824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02" y="5005708"/>
            <a:ext cx="1440000" cy="1440000"/>
          </a:xfrm>
          <a:prstGeom prst="rect">
            <a:avLst/>
          </a:prstGeom>
          <a:ln w="25400">
            <a:solidFill>
              <a:schemeClr val="tx1"/>
            </a:solidFill>
          </a:ln>
        </p:spPr>
      </p:pic>
      <p:pic>
        <p:nvPicPr>
          <p:cNvPr id="32" name="図 31">
            <a:extLst>
              <a:ext uri="{FF2B5EF4-FFF2-40B4-BE49-F238E27FC236}">
                <a16:creationId xmlns:a16="http://schemas.microsoft.com/office/drawing/2014/main" id="{20394EF8-1017-4971-953F-85287599F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22" y="1364816"/>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62" y="3171141"/>
            <a:ext cx="1440000" cy="1440000"/>
          </a:xfrm>
          <a:prstGeom prst="rect">
            <a:avLst/>
          </a:prstGeom>
          <a:ln w="25400">
            <a:solidFill>
              <a:schemeClr val="tx1"/>
            </a:solidFill>
          </a:ln>
        </p:spPr>
      </p:pic>
      <p:cxnSp>
        <p:nvCxnSpPr>
          <p:cNvPr id="5" name="直線コネクタ 4">
            <a:extLst>
              <a:ext uri="{FF2B5EF4-FFF2-40B4-BE49-F238E27FC236}">
                <a16:creationId xmlns:a16="http://schemas.microsoft.com/office/drawing/2014/main" id="{307B6D8A-12A3-455E-88B6-E54DB173B906}"/>
              </a:ext>
            </a:extLst>
          </p:cNvPr>
          <p:cNvCxnSpPr>
            <a:stCxn id="32" idx="1"/>
            <a:endCxn id="32" idx="3"/>
          </p:cNvCxnSpPr>
          <p:nvPr/>
        </p:nvCxnSpPr>
        <p:spPr>
          <a:xfrm>
            <a:off x="550522" y="2084816"/>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550062" y="3891141"/>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173484D-86C1-4A4E-AFCD-12C0E9445715}"/>
              </a:ext>
            </a:extLst>
          </p:cNvPr>
          <p:cNvCxnSpPr>
            <a:cxnSpLocks/>
            <a:stCxn id="31" idx="1"/>
            <a:endCxn id="31" idx="3"/>
          </p:cNvCxnSpPr>
          <p:nvPr/>
        </p:nvCxnSpPr>
        <p:spPr>
          <a:xfrm>
            <a:off x="554802" y="5725708"/>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fr-FR" altLang="ja-JP" dirty="0"/>
              <a:t>Problem of Visible Light Communication</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When </a:t>
            </a:r>
            <a:r>
              <a:rPr lang="en-US" altLang="ja-JP" dirty="0"/>
              <a:t>demodulation in visible light communication, we should </a:t>
            </a:r>
            <a:r>
              <a:rPr kumimoji="1" lang="en-US" altLang="ja-JP" dirty="0"/>
              <a:t>acquire LED array.</a:t>
            </a:r>
          </a:p>
          <a:p>
            <a:endParaRPr lang="en-US" altLang="ja-JP" dirty="0"/>
          </a:p>
          <a:p>
            <a:pPr lvl="1"/>
            <a:r>
              <a:rPr kumimoji="1" lang="en-US" altLang="ja-JP" dirty="0"/>
              <a:t>We need to identify LED and not LED</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pic>
        <p:nvPicPr>
          <p:cNvPr id="5" name="図 4">
            <a:extLst>
              <a:ext uri="{FF2B5EF4-FFF2-40B4-BE49-F238E27FC236}">
                <a16:creationId xmlns:a16="http://schemas.microsoft.com/office/drawing/2014/main" id="{25639534-5BE0-4034-9067-FCC75877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963" y="3617535"/>
            <a:ext cx="2627884" cy="2627884"/>
          </a:xfrm>
          <a:prstGeom prst="rect">
            <a:avLst/>
          </a:prstGeom>
          <a:ln w="15875">
            <a:solidFill>
              <a:schemeClr val="tx1"/>
            </a:solidFill>
          </a:ln>
        </p:spPr>
      </p:pic>
      <p:sp>
        <p:nvSpPr>
          <p:cNvPr id="8" name="テキスト ボックス 7">
            <a:extLst>
              <a:ext uri="{FF2B5EF4-FFF2-40B4-BE49-F238E27FC236}">
                <a16:creationId xmlns:a16="http://schemas.microsoft.com/office/drawing/2014/main" id="{64077A14-D8D2-4DCC-8738-98C0F3C798BE}"/>
              </a:ext>
            </a:extLst>
          </p:cNvPr>
          <p:cNvSpPr txBox="1"/>
          <p:nvPr/>
        </p:nvSpPr>
        <p:spPr>
          <a:xfrm>
            <a:off x="6248402" y="48731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20" name="フリーフォーム: 図形 19">
            <a:extLst>
              <a:ext uri="{FF2B5EF4-FFF2-40B4-BE49-F238E27FC236}">
                <a16:creationId xmlns:a16="http://schemas.microsoft.com/office/drawing/2014/main" id="{06D07CE1-7E9B-4914-A6F0-732309428CED}"/>
              </a:ext>
            </a:extLst>
          </p:cNvPr>
          <p:cNvSpPr/>
          <p:nvPr/>
        </p:nvSpPr>
        <p:spPr>
          <a:xfrm>
            <a:off x="3189286" y="3558642"/>
            <a:ext cx="2765427" cy="2745669"/>
          </a:xfrm>
          <a:custGeom>
            <a:avLst/>
            <a:gdLst>
              <a:gd name="connsiteX0" fmla="*/ 0 w 2765427"/>
              <a:gd name="connsiteY0" fmla="*/ 0 h 2745669"/>
              <a:gd name="connsiteX1" fmla="*/ 2765427 w 2765427"/>
              <a:gd name="connsiteY1" fmla="*/ 0 h 2745669"/>
              <a:gd name="connsiteX2" fmla="*/ 2765427 w 2765427"/>
              <a:gd name="connsiteY2" fmla="*/ 2745669 h 2745669"/>
              <a:gd name="connsiteX3" fmla="*/ 0 w 2765427"/>
              <a:gd name="connsiteY3" fmla="*/ 2745669 h 2745669"/>
              <a:gd name="connsiteX4" fmla="*/ 0 w 2765427"/>
              <a:gd name="connsiteY4" fmla="*/ 0 h 2745669"/>
              <a:gd name="connsiteX5" fmla="*/ 701676 w 2765427"/>
              <a:gd name="connsiteY5" fmla="*/ 821624 h 2745669"/>
              <a:gd name="connsiteX6" fmla="*/ 701676 w 2765427"/>
              <a:gd name="connsiteY6" fmla="*/ 2186874 h 2745669"/>
              <a:gd name="connsiteX7" fmla="*/ 2105027 w 2765427"/>
              <a:gd name="connsiteY7" fmla="*/ 2186874 h 2745669"/>
              <a:gd name="connsiteX8" fmla="*/ 2105027 w 2765427"/>
              <a:gd name="connsiteY8" fmla="*/ 821624 h 2745669"/>
              <a:gd name="connsiteX9" fmla="*/ 701676 w 2765427"/>
              <a:gd name="connsiteY9" fmla="*/ 821624 h 274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427" h="2745669">
                <a:moveTo>
                  <a:pt x="0" y="0"/>
                </a:moveTo>
                <a:lnTo>
                  <a:pt x="2765427" y="0"/>
                </a:lnTo>
                <a:lnTo>
                  <a:pt x="2765427" y="2745669"/>
                </a:lnTo>
                <a:lnTo>
                  <a:pt x="0" y="2745669"/>
                </a:lnTo>
                <a:lnTo>
                  <a:pt x="0" y="0"/>
                </a:lnTo>
                <a:close/>
                <a:moveTo>
                  <a:pt x="701676" y="821624"/>
                </a:moveTo>
                <a:lnTo>
                  <a:pt x="701676" y="2186874"/>
                </a:lnTo>
                <a:lnTo>
                  <a:pt x="2105027" y="2186874"/>
                </a:lnTo>
                <a:lnTo>
                  <a:pt x="2105027" y="821624"/>
                </a:lnTo>
                <a:lnTo>
                  <a:pt x="701676" y="821624"/>
                </a:lnTo>
                <a:close/>
              </a:path>
            </a:pathLst>
          </a:custGeom>
          <a:solidFill>
            <a:schemeClr val="accent5">
              <a:alpha val="23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正方形/長方形 16">
            <a:extLst>
              <a:ext uri="{FF2B5EF4-FFF2-40B4-BE49-F238E27FC236}">
                <a16:creationId xmlns:a16="http://schemas.microsoft.com/office/drawing/2014/main" id="{56EFE0A4-D61D-4D31-A092-362C1D97F212}"/>
              </a:ext>
            </a:extLst>
          </p:cNvPr>
          <p:cNvSpPr/>
          <p:nvPr/>
        </p:nvSpPr>
        <p:spPr>
          <a:xfrm>
            <a:off x="3883620" y="4375150"/>
            <a:ext cx="1403351" cy="1365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231898C-65AA-481B-8FB2-575AD28817D8}"/>
              </a:ext>
            </a:extLst>
          </p:cNvPr>
          <p:cNvCxnSpPr>
            <a:cxnSpLocks/>
            <a:stCxn id="17" idx="3"/>
            <a:endCxn id="8" idx="1"/>
          </p:cNvCxnSpPr>
          <p:nvPr/>
        </p:nvCxnSpPr>
        <p:spPr>
          <a:xfrm>
            <a:off x="5286971" y="5057775"/>
            <a:ext cx="96143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9F2EF7E-7F23-4D26-A440-96390C13F88D}"/>
              </a:ext>
            </a:extLst>
          </p:cNvPr>
          <p:cNvSpPr txBox="1"/>
          <p:nvPr/>
        </p:nvSpPr>
        <p:spPr>
          <a:xfrm>
            <a:off x="1828796" y="3844409"/>
            <a:ext cx="973934" cy="369332"/>
          </a:xfrm>
          <a:prstGeom prst="rect">
            <a:avLst/>
          </a:prstGeom>
          <a:noFill/>
        </p:spPr>
        <p:txBody>
          <a:bodyPr wrap="square" rtlCol="0">
            <a:spAutoFit/>
          </a:bodyPr>
          <a:lstStyle/>
          <a:p>
            <a:r>
              <a:rPr kumimoji="1" lang="en-US" altLang="ja-JP" dirty="0"/>
              <a:t>Not LED</a:t>
            </a:r>
            <a:endParaRPr kumimoji="1" lang="ja-JP" altLang="en-US" dirty="0"/>
          </a:p>
        </p:txBody>
      </p:sp>
      <p:cxnSp>
        <p:nvCxnSpPr>
          <p:cNvPr id="27" name="直線矢印コネクタ 26">
            <a:extLst>
              <a:ext uri="{FF2B5EF4-FFF2-40B4-BE49-F238E27FC236}">
                <a16:creationId xmlns:a16="http://schemas.microsoft.com/office/drawing/2014/main" id="{638267F1-42F3-4203-B699-A869281481B3}"/>
              </a:ext>
            </a:extLst>
          </p:cNvPr>
          <p:cNvCxnSpPr>
            <a:cxnSpLocks/>
          </p:cNvCxnSpPr>
          <p:nvPr/>
        </p:nvCxnSpPr>
        <p:spPr>
          <a:xfrm flipH="1">
            <a:off x="2800350" y="4029075"/>
            <a:ext cx="8001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39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r>
              <a:rPr lang="ja-JP" altLang="en-US" dirty="0">
                <a:solidFill>
                  <a:schemeClr val="bg1">
                    <a:lumMod val="50000"/>
                  </a:schemeClr>
                </a:solidFill>
              </a:rPr>
              <a:t>通信性能評価：移動環境での通信実験</a:t>
            </a:r>
            <a:endParaRPr lang="en-US" altLang="ja-JP" dirty="0">
              <a:solidFill>
                <a:schemeClr val="bg1">
                  <a:lumMod val="50000"/>
                </a:schemeClr>
              </a:solidFill>
            </a:endParaRPr>
          </a:p>
          <a:p>
            <a:pPr lvl="1"/>
            <a:r>
              <a:rPr lang="ja-JP" altLang="en-US" dirty="0">
                <a:solidFill>
                  <a:schemeClr val="bg1">
                    <a:lumMod val="50000"/>
                  </a:schemeClr>
                </a:solidFill>
              </a:rPr>
              <a:t>現在は低速</a:t>
            </a:r>
            <a:r>
              <a:rPr lang="en-US" altLang="ja-JP" dirty="0">
                <a:solidFill>
                  <a:schemeClr val="bg1">
                    <a:lumMod val="50000"/>
                  </a:schemeClr>
                </a:solidFill>
              </a:rPr>
              <a:t>(10-30km/h)</a:t>
            </a:r>
            <a:r>
              <a:rPr lang="ja-JP" altLang="en-US" dirty="0">
                <a:solidFill>
                  <a:schemeClr val="bg1">
                    <a:lumMod val="50000"/>
                  </a:schemeClr>
                </a:solidFill>
              </a:rPr>
              <a:t>で実験                                              　　　　　　            将来的には高速</a:t>
            </a:r>
            <a:r>
              <a:rPr lang="en-US" altLang="ja-JP" dirty="0">
                <a:solidFill>
                  <a:schemeClr val="bg1">
                    <a:lumMod val="50000"/>
                  </a:schemeClr>
                </a:solidFill>
              </a:rPr>
              <a:t>(50-60km/h)</a:t>
            </a:r>
            <a:r>
              <a:rPr lang="ja-JP" altLang="en-US" dirty="0">
                <a:solidFill>
                  <a:schemeClr val="bg1">
                    <a:lumMod val="50000"/>
                  </a:schemeClr>
                </a:solidFill>
              </a:rPr>
              <a:t>で実験</a:t>
            </a:r>
            <a:endParaRPr lang="en-US" altLang="ja-JP" dirty="0">
              <a:solidFill>
                <a:schemeClr val="bg1">
                  <a:lumMod val="50000"/>
                </a:schemeClr>
              </a:solidFill>
            </a:endParaRP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2130888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solidFill>
                  <a:srgbClr val="7F7F7F"/>
                </a:solidFill>
              </a:rPr>
              <a:t>アルゴリズム構築：捕捉・追尾アルゴリズムの検討 </a:t>
            </a:r>
            <a:r>
              <a:rPr lang="en-US" altLang="ja-JP" dirty="0">
                <a:solidFill>
                  <a:srgbClr val="7F7F7F"/>
                </a:solidFill>
              </a:rPr>
              <a:t>[</a:t>
            </a:r>
            <a:r>
              <a:rPr lang="ja-JP" altLang="en-US" dirty="0">
                <a:solidFill>
                  <a:srgbClr val="7F7F7F"/>
                </a:solidFill>
              </a:rPr>
              <a:t>業績 </a:t>
            </a:r>
            <a:r>
              <a:rPr lang="en-US" altLang="ja-JP" dirty="0">
                <a:solidFill>
                  <a:srgbClr val="7F7F7F"/>
                </a:solidFill>
              </a:rPr>
              <a:t>A]</a:t>
            </a:r>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rgbClr val="7F7F7F"/>
                </a:solidFill>
              </a:rPr>
              <a:t>[A] </a:t>
            </a:r>
            <a:r>
              <a:rPr lang="ja-JP" altLang="en-US" dirty="0">
                <a:solidFill>
                  <a:srgbClr val="7F7F7F"/>
                </a:solidFill>
              </a:rPr>
              <a:t>電子情報通信学会 </a:t>
            </a:r>
            <a:r>
              <a:rPr lang="en-US" altLang="ja-JP" dirty="0">
                <a:solidFill>
                  <a:srgbClr val="7F7F7F"/>
                </a:solidFill>
              </a:rPr>
              <a:t>International Conference</a:t>
            </a:r>
            <a:r>
              <a:rPr lang="ja-JP" altLang="en-US" dirty="0">
                <a:solidFill>
                  <a:srgbClr val="7F7F7F"/>
                </a:solidFill>
              </a:rPr>
              <a:t> </a:t>
            </a:r>
            <a:r>
              <a:rPr lang="en-US" altLang="ja-JP" dirty="0">
                <a:solidFill>
                  <a:srgbClr val="7F7F7F"/>
                </a:solidFill>
              </a:rPr>
              <a:t>on Emerging Technologies</a:t>
            </a:r>
          </a:p>
          <a:p>
            <a:r>
              <a:rPr kumimoji="1" lang="en-US" altLang="ja-JP" dirty="0">
                <a:solidFill>
                  <a:srgbClr val="7F7F7F"/>
                </a:solidFill>
              </a:rPr>
              <a:t>[A] </a:t>
            </a:r>
            <a:r>
              <a:rPr lang="en-US" altLang="ja-JP" dirty="0">
                <a:solidFill>
                  <a:srgbClr val="7F7F7F"/>
                </a:solidFill>
              </a:rPr>
              <a:t>for Communications (ICETC)</a:t>
            </a:r>
            <a:r>
              <a:rPr lang="ja-JP" altLang="en-US" dirty="0">
                <a:solidFill>
                  <a:srgbClr val="7F7F7F"/>
                </a:solidFill>
              </a:rPr>
              <a:t>，</a:t>
            </a:r>
            <a:r>
              <a:rPr lang="en-US" altLang="ja-JP" dirty="0">
                <a:solidFill>
                  <a:srgbClr val="7F7F7F"/>
                </a:solidFill>
              </a:rPr>
              <a:t>2021</a:t>
            </a:r>
            <a:r>
              <a:rPr lang="ja-JP" altLang="en-US" dirty="0">
                <a:solidFill>
                  <a:srgbClr val="7F7F7F"/>
                </a:solidFill>
              </a:rPr>
              <a:t>年</a:t>
            </a:r>
            <a:r>
              <a:rPr lang="en-US" altLang="ja-JP" dirty="0">
                <a:solidFill>
                  <a:srgbClr val="7F7F7F"/>
                </a:solidFill>
              </a:rPr>
              <a:t>12</a:t>
            </a:r>
            <a:r>
              <a:rPr lang="ja-JP" altLang="en-US" dirty="0">
                <a:solidFill>
                  <a:srgbClr val="7F7F7F"/>
                </a:solidFill>
              </a:rPr>
              <a:t>月</a:t>
            </a:r>
            <a:endParaRPr kumimoji="1" lang="ja-JP" altLang="en-US" dirty="0">
              <a:solidFill>
                <a:srgbClr val="7F7F7F"/>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solidFill>
                  <a:srgbClr val="7F7F7F"/>
                </a:solidFill>
              </a:rPr>
              <a:t>発表業績</a:t>
            </a:r>
          </a:p>
        </p:txBody>
      </p:sp>
    </p:spTree>
    <p:extLst>
      <p:ext uri="{BB962C8B-B14F-4D97-AF65-F5344CB8AC3E}">
        <p14:creationId xmlns:p14="http://schemas.microsoft.com/office/powerpoint/2010/main" val="408179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撮影時間が短く，撮影可能な枚数が極めて少ない</a:t>
            </a:r>
            <a:endParaRPr lang="en-US" altLang="ja-JP" dirty="0"/>
          </a:p>
          <a:p>
            <a:endParaRPr lang="en-US" altLang="ja-JP" dirty="0"/>
          </a:p>
          <a:p>
            <a:r>
              <a:rPr lang="ja-JP" altLang="en-US" dirty="0"/>
              <a:t>短時間・少ない画像で，送信機の捕捉とデータ復調を行う</a:t>
            </a: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sp>
        <p:nvSpPr>
          <p:cNvPr id="69" name="テキスト ボックス 68">
            <a:extLst>
              <a:ext uri="{FF2B5EF4-FFF2-40B4-BE49-F238E27FC236}">
                <a16:creationId xmlns:a16="http://schemas.microsoft.com/office/drawing/2014/main" id="{464922A9-59B8-4C64-9841-BC29CE53E6D2}"/>
              </a:ext>
            </a:extLst>
          </p:cNvPr>
          <p:cNvSpPr txBox="1"/>
          <p:nvPr/>
        </p:nvSpPr>
        <p:spPr>
          <a:xfrm>
            <a:off x="3364089" y="3095094"/>
            <a:ext cx="799549" cy="338554"/>
          </a:xfrm>
          <a:prstGeom prst="rect">
            <a:avLst/>
          </a:prstGeom>
          <a:noFill/>
          <a:ln w="19050">
            <a:solidFill>
              <a:srgbClr val="FF0000"/>
            </a:solidFill>
          </a:ln>
        </p:spPr>
        <p:txBody>
          <a:bodyPr wrap="square" rtlCol="0">
            <a:spAutoFit/>
          </a:bodyPr>
          <a:lstStyle/>
          <a:p>
            <a:r>
              <a:rPr kumimoji="1" lang="ja-JP" altLang="en-US" sz="1600" b="1" dirty="0"/>
              <a:t>送信機</a:t>
            </a:r>
          </a:p>
        </p:txBody>
      </p:sp>
      <p:pic>
        <p:nvPicPr>
          <p:cNvPr id="70" name="図 69">
            <a:extLst>
              <a:ext uri="{FF2B5EF4-FFF2-40B4-BE49-F238E27FC236}">
                <a16:creationId xmlns:a16="http://schemas.microsoft.com/office/drawing/2014/main" id="{B8E14652-483D-4DC7-A374-7C25EFD15A84}"/>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0800000">
            <a:off x="1687286" y="3922809"/>
            <a:ext cx="5780313" cy="1129507"/>
          </a:xfrm>
          <a:prstGeom prst="rect">
            <a:avLst/>
          </a:prstGeom>
        </p:spPr>
      </p:pic>
      <p:grpSp>
        <p:nvGrpSpPr>
          <p:cNvPr id="71" name="グループ化 70">
            <a:extLst>
              <a:ext uri="{FF2B5EF4-FFF2-40B4-BE49-F238E27FC236}">
                <a16:creationId xmlns:a16="http://schemas.microsoft.com/office/drawing/2014/main" id="{9231EBE4-E49E-4AAF-9B02-118B6A5B9449}"/>
              </a:ext>
            </a:extLst>
          </p:cNvPr>
          <p:cNvGrpSpPr/>
          <p:nvPr/>
        </p:nvGrpSpPr>
        <p:grpSpPr>
          <a:xfrm rot="16200000" flipH="1">
            <a:off x="1983787" y="4235487"/>
            <a:ext cx="977360" cy="986326"/>
            <a:chOff x="2230382" y="4062516"/>
            <a:chExt cx="977360" cy="986326"/>
          </a:xfrm>
        </p:grpSpPr>
        <p:pic>
          <p:nvPicPr>
            <p:cNvPr id="72" name="図 71">
              <a:extLst>
                <a:ext uri="{FF2B5EF4-FFF2-40B4-BE49-F238E27FC236}">
                  <a16:creationId xmlns:a16="http://schemas.microsoft.com/office/drawing/2014/main" id="{73857730-0542-409E-8C49-2A58C8700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sp>
          <p:nvSpPr>
            <p:cNvPr id="73" name="フリーフォーム: 図形 72">
              <a:extLst>
                <a:ext uri="{FF2B5EF4-FFF2-40B4-BE49-F238E27FC236}">
                  <a16:creationId xmlns:a16="http://schemas.microsoft.com/office/drawing/2014/main" id="{2CC7C31E-9FA7-4866-88BC-653FF581F977}"/>
                </a:ext>
              </a:extLst>
            </p:cNvPr>
            <p:cNvSpPr/>
            <p:nvPr/>
          </p:nvSpPr>
          <p:spPr>
            <a:xfrm rot="5400000" flipH="1">
              <a:off x="229962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74" name="直線矢印コネクタ 73">
            <a:extLst>
              <a:ext uri="{FF2B5EF4-FFF2-40B4-BE49-F238E27FC236}">
                <a16:creationId xmlns:a16="http://schemas.microsoft.com/office/drawing/2014/main" id="{E81CE283-F801-4ED2-9143-D5C1D186F103}"/>
              </a:ext>
            </a:extLst>
          </p:cNvPr>
          <p:cNvCxnSpPr>
            <a:cxnSpLocks/>
          </p:cNvCxnSpPr>
          <p:nvPr/>
        </p:nvCxnSpPr>
        <p:spPr>
          <a:xfrm rot="16200000" flipH="1">
            <a:off x="3418975" y="4422667"/>
            <a:ext cx="2263" cy="625669"/>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75" name="図 74">
            <a:extLst>
              <a:ext uri="{FF2B5EF4-FFF2-40B4-BE49-F238E27FC236}">
                <a16:creationId xmlns:a16="http://schemas.microsoft.com/office/drawing/2014/main" id="{2E03C4A2-776E-4A4A-BBFC-3AB13DF1F5D1}"/>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4435566" y="3056591"/>
            <a:ext cx="398885" cy="402345"/>
          </a:xfrm>
          <a:prstGeom prst="rect">
            <a:avLst/>
          </a:prstGeom>
        </p:spPr>
      </p:pic>
      <p:cxnSp>
        <p:nvCxnSpPr>
          <p:cNvPr id="76" name="直線矢印コネクタ 75">
            <a:extLst>
              <a:ext uri="{FF2B5EF4-FFF2-40B4-BE49-F238E27FC236}">
                <a16:creationId xmlns:a16="http://schemas.microsoft.com/office/drawing/2014/main" id="{C49EB1D0-66C4-4831-8DDD-8AE9249A4A2B}"/>
              </a:ext>
            </a:extLst>
          </p:cNvPr>
          <p:cNvCxnSpPr>
            <a:cxnSpLocks/>
            <a:stCxn id="75" idx="2"/>
            <a:endCxn id="73" idx="1"/>
          </p:cNvCxnSpPr>
          <p:nvPr/>
        </p:nvCxnSpPr>
        <p:spPr>
          <a:xfrm flipH="1">
            <a:off x="2538914" y="3458936"/>
            <a:ext cx="2096095" cy="781034"/>
          </a:xfrm>
          <a:prstGeom prst="straightConnector1">
            <a:avLst/>
          </a:prstGeom>
          <a:ln w="38100">
            <a:solidFill>
              <a:schemeClr val="accent2"/>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9869D50-A6D4-4C4A-86E1-8A16DF94DD18}"/>
              </a:ext>
            </a:extLst>
          </p:cNvPr>
          <p:cNvCxnSpPr>
            <a:cxnSpLocks/>
          </p:cNvCxnSpPr>
          <p:nvPr/>
        </p:nvCxnSpPr>
        <p:spPr>
          <a:xfrm rot="16200000" flipH="1">
            <a:off x="4256815" y="3833719"/>
            <a:ext cx="776490" cy="0"/>
          </a:xfrm>
          <a:prstGeom prst="straightConnector1">
            <a:avLst/>
          </a:prstGeom>
          <a:ln w="38100">
            <a:solidFill>
              <a:schemeClr val="accent2"/>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78" name="正方形/長方形 77">
            <a:extLst>
              <a:ext uri="{FF2B5EF4-FFF2-40B4-BE49-F238E27FC236}">
                <a16:creationId xmlns:a16="http://schemas.microsoft.com/office/drawing/2014/main" id="{CFB3644C-5CC5-4038-884F-2199B7CB08EA}"/>
              </a:ext>
            </a:extLst>
          </p:cNvPr>
          <p:cNvSpPr/>
          <p:nvPr/>
        </p:nvSpPr>
        <p:spPr>
          <a:xfrm flipH="1">
            <a:off x="1932468" y="5221176"/>
            <a:ext cx="1080000" cy="108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F8C6BBF8-87E4-4717-A1BF-FC90A32B1408}"/>
              </a:ext>
            </a:extLst>
          </p:cNvPr>
          <p:cNvCxnSpPr>
            <a:cxnSpLocks/>
          </p:cNvCxnSpPr>
          <p:nvPr/>
        </p:nvCxnSpPr>
        <p:spPr>
          <a:xfrm>
            <a:off x="4666861" y="3458927"/>
            <a:ext cx="2114161" cy="776487"/>
          </a:xfrm>
          <a:prstGeom prst="straightConnector1">
            <a:avLst/>
          </a:prstGeom>
          <a:ln w="38100">
            <a:solidFill>
              <a:schemeClr val="accent2"/>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A803C30-1A25-421E-8531-6C18AEF4F81D}"/>
              </a:ext>
            </a:extLst>
          </p:cNvPr>
          <p:cNvCxnSpPr>
            <a:cxnSpLocks/>
          </p:cNvCxnSpPr>
          <p:nvPr/>
        </p:nvCxnSpPr>
        <p:spPr>
          <a:xfrm rot="16200000" flipH="1">
            <a:off x="5739488" y="4420404"/>
            <a:ext cx="2263" cy="625669"/>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81" name="グループ化 80">
            <a:extLst>
              <a:ext uri="{FF2B5EF4-FFF2-40B4-BE49-F238E27FC236}">
                <a16:creationId xmlns:a16="http://schemas.microsoft.com/office/drawing/2014/main" id="{248011FC-5BC3-4D75-9E3F-80ED5801AFC7}"/>
              </a:ext>
            </a:extLst>
          </p:cNvPr>
          <p:cNvGrpSpPr/>
          <p:nvPr/>
        </p:nvGrpSpPr>
        <p:grpSpPr>
          <a:xfrm flipH="1">
            <a:off x="1966777" y="4232732"/>
            <a:ext cx="986326" cy="977344"/>
            <a:chOff x="6189256" y="4472510"/>
            <a:chExt cx="986326" cy="977344"/>
          </a:xfrm>
        </p:grpSpPr>
        <p:pic>
          <p:nvPicPr>
            <p:cNvPr id="82" name="図 81">
              <a:extLst>
                <a:ext uri="{FF2B5EF4-FFF2-40B4-BE49-F238E27FC236}">
                  <a16:creationId xmlns:a16="http://schemas.microsoft.com/office/drawing/2014/main" id="{84E67CA3-6356-442E-8691-028AC9CBA64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rot="10800000" flipH="1">
              <a:off x="6189256" y="4493029"/>
              <a:ext cx="986326" cy="956825"/>
            </a:xfrm>
            <a:prstGeom prst="rect">
              <a:avLst/>
            </a:prstGeom>
            <a:effectLst>
              <a:glow rad="12700">
                <a:schemeClr val="accent1"/>
              </a:glow>
              <a:softEdge rad="0"/>
            </a:effectLst>
          </p:spPr>
        </p:pic>
        <p:sp>
          <p:nvSpPr>
            <p:cNvPr id="83" name="フリーフォーム: 図形 82">
              <a:extLst>
                <a:ext uri="{FF2B5EF4-FFF2-40B4-BE49-F238E27FC236}">
                  <a16:creationId xmlns:a16="http://schemas.microsoft.com/office/drawing/2014/main" id="{2F47FFBF-E685-44EA-BB62-8C0238FA7DD7}"/>
                </a:ext>
              </a:extLst>
            </p:cNvPr>
            <p:cNvSpPr/>
            <p:nvPr/>
          </p:nvSpPr>
          <p:spPr>
            <a:xfrm rot="10800000" flipH="1">
              <a:off x="6616014" y="4472510"/>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a:effectLst>
              <a:glow rad="12700">
                <a:schemeClr val="accent1"/>
              </a:glo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84" name="グループ化 83">
            <a:extLst>
              <a:ext uri="{FF2B5EF4-FFF2-40B4-BE49-F238E27FC236}">
                <a16:creationId xmlns:a16="http://schemas.microsoft.com/office/drawing/2014/main" id="{8FD86FE4-D04C-4ABA-BB4E-8209D61FD97C}"/>
              </a:ext>
            </a:extLst>
          </p:cNvPr>
          <p:cNvGrpSpPr/>
          <p:nvPr/>
        </p:nvGrpSpPr>
        <p:grpSpPr>
          <a:xfrm flipH="1">
            <a:off x="4186217" y="4233586"/>
            <a:ext cx="986326" cy="977344"/>
            <a:chOff x="6189256" y="4472510"/>
            <a:chExt cx="986326" cy="977344"/>
          </a:xfrm>
        </p:grpSpPr>
        <p:pic>
          <p:nvPicPr>
            <p:cNvPr id="85" name="図 84">
              <a:extLst>
                <a:ext uri="{FF2B5EF4-FFF2-40B4-BE49-F238E27FC236}">
                  <a16:creationId xmlns:a16="http://schemas.microsoft.com/office/drawing/2014/main" id="{C99B608A-9CD0-4B82-95B0-BFD8538B04F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rot="10800000" flipH="1">
              <a:off x="6189256" y="4493029"/>
              <a:ext cx="986326" cy="956825"/>
            </a:xfrm>
            <a:prstGeom prst="rect">
              <a:avLst/>
            </a:prstGeom>
            <a:effectLst>
              <a:glow rad="12700">
                <a:schemeClr val="accent1"/>
              </a:glow>
              <a:softEdge rad="0"/>
            </a:effectLst>
          </p:spPr>
        </p:pic>
        <p:sp>
          <p:nvSpPr>
            <p:cNvPr id="86" name="フリーフォーム: 図形 85">
              <a:extLst>
                <a:ext uri="{FF2B5EF4-FFF2-40B4-BE49-F238E27FC236}">
                  <a16:creationId xmlns:a16="http://schemas.microsoft.com/office/drawing/2014/main" id="{BDF45F3D-94F3-4C2F-88DB-B153B47411D9}"/>
                </a:ext>
              </a:extLst>
            </p:cNvPr>
            <p:cNvSpPr/>
            <p:nvPr/>
          </p:nvSpPr>
          <p:spPr>
            <a:xfrm rot="10800000" flipH="1">
              <a:off x="6616014" y="4472510"/>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a:effectLst>
              <a:glow rad="12700">
                <a:schemeClr val="accent1"/>
              </a:glo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87" name="直線矢印コネクタ 86">
            <a:extLst>
              <a:ext uri="{FF2B5EF4-FFF2-40B4-BE49-F238E27FC236}">
                <a16:creationId xmlns:a16="http://schemas.microsoft.com/office/drawing/2014/main" id="{A68D9166-7A2C-4566-A0F7-841A2F777DC4}"/>
              </a:ext>
            </a:extLst>
          </p:cNvPr>
          <p:cNvCxnSpPr>
            <a:cxnSpLocks/>
          </p:cNvCxnSpPr>
          <p:nvPr/>
        </p:nvCxnSpPr>
        <p:spPr>
          <a:xfrm flipV="1">
            <a:off x="4163639" y="3254299"/>
            <a:ext cx="315389"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正方形/長方形 87">
            <a:extLst>
              <a:ext uri="{FF2B5EF4-FFF2-40B4-BE49-F238E27FC236}">
                <a16:creationId xmlns:a16="http://schemas.microsoft.com/office/drawing/2014/main" id="{B91C9EEC-C4B9-478B-A960-CDCB273D752B}"/>
              </a:ext>
            </a:extLst>
          </p:cNvPr>
          <p:cNvSpPr/>
          <p:nvPr/>
        </p:nvSpPr>
        <p:spPr>
          <a:xfrm flipH="1">
            <a:off x="4095906" y="5221176"/>
            <a:ext cx="1080000" cy="108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C863B4FD-F1CB-47F6-9A33-EE41AB90DAB6}"/>
              </a:ext>
            </a:extLst>
          </p:cNvPr>
          <p:cNvSpPr/>
          <p:nvPr/>
        </p:nvSpPr>
        <p:spPr>
          <a:xfrm flipH="1">
            <a:off x="6241022" y="5223736"/>
            <a:ext cx="1080000" cy="108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矢印コネクタ 89">
            <a:extLst>
              <a:ext uri="{FF2B5EF4-FFF2-40B4-BE49-F238E27FC236}">
                <a16:creationId xmlns:a16="http://schemas.microsoft.com/office/drawing/2014/main" id="{79FCBCBA-BAC3-4205-AA5F-E736DB90F5AD}"/>
              </a:ext>
            </a:extLst>
          </p:cNvPr>
          <p:cNvCxnSpPr>
            <a:cxnSpLocks/>
          </p:cNvCxnSpPr>
          <p:nvPr/>
        </p:nvCxnSpPr>
        <p:spPr>
          <a:xfrm rot="16200000" flipH="1">
            <a:off x="3553056" y="5447137"/>
            <a:ext cx="2263" cy="625669"/>
          </a:xfrm>
          <a:prstGeom prst="straightConnector1">
            <a:avLst/>
          </a:prstGeom>
          <a:ln w="38100">
            <a:solidFill>
              <a:srgbClr val="002060"/>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91" name="直線矢印コネクタ 90">
            <a:extLst>
              <a:ext uri="{FF2B5EF4-FFF2-40B4-BE49-F238E27FC236}">
                <a16:creationId xmlns:a16="http://schemas.microsoft.com/office/drawing/2014/main" id="{F68E153D-2ABC-4660-8817-AF804FD43E50}"/>
              </a:ext>
            </a:extLst>
          </p:cNvPr>
          <p:cNvCxnSpPr>
            <a:cxnSpLocks/>
          </p:cNvCxnSpPr>
          <p:nvPr/>
        </p:nvCxnSpPr>
        <p:spPr>
          <a:xfrm rot="16200000" flipH="1">
            <a:off x="5707333" y="5447137"/>
            <a:ext cx="2263" cy="625669"/>
          </a:xfrm>
          <a:prstGeom prst="straightConnector1">
            <a:avLst/>
          </a:prstGeom>
          <a:ln w="38100">
            <a:solidFill>
              <a:srgbClr val="002060"/>
            </a:solidFill>
            <a:prstDash val="solid"/>
            <a:tailEnd type="triangle"/>
          </a:ln>
        </p:spPr>
        <p:style>
          <a:lnRef idx="1">
            <a:schemeClr val="accent2"/>
          </a:lnRef>
          <a:fillRef idx="0">
            <a:schemeClr val="accent2"/>
          </a:fillRef>
          <a:effectRef idx="0">
            <a:schemeClr val="accent2"/>
          </a:effectRef>
          <a:fontRef idx="minor">
            <a:schemeClr val="tx1"/>
          </a:fontRef>
        </p:style>
      </p:cxnSp>
      <p:pic>
        <p:nvPicPr>
          <p:cNvPr id="92" name="図 91">
            <a:extLst>
              <a:ext uri="{FF2B5EF4-FFF2-40B4-BE49-F238E27FC236}">
                <a16:creationId xmlns:a16="http://schemas.microsoft.com/office/drawing/2014/main" id="{016CCAEF-CFE4-4040-A585-4A3EA9998AF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2631905" y="5558068"/>
            <a:ext cx="398885" cy="402345"/>
          </a:xfrm>
          <a:prstGeom prst="rect">
            <a:avLst/>
          </a:prstGeom>
        </p:spPr>
      </p:pic>
      <p:pic>
        <p:nvPicPr>
          <p:cNvPr id="93" name="図 92">
            <a:extLst>
              <a:ext uri="{FF2B5EF4-FFF2-40B4-BE49-F238E27FC236}">
                <a16:creationId xmlns:a16="http://schemas.microsoft.com/office/drawing/2014/main" id="{B43101D2-1E48-44B0-BFA3-AE805E1FE26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4427303" y="5558068"/>
            <a:ext cx="398885" cy="402345"/>
          </a:xfrm>
          <a:prstGeom prst="rect">
            <a:avLst/>
          </a:prstGeom>
        </p:spPr>
      </p:pic>
      <p:pic>
        <p:nvPicPr>
          <p:cNvPr id="94" name="図 93">
            <a:extLst>
              <a:ext uri="{FF2B5EF4-FFF2-40B4-BE49-F238E27FC236}">
                <a16:creationId xmlns:a16="http://schemas.microsoft.com/office/drawing/2014/main" id="{C2286608-917D-4096-818E-1FEE6B460BEA}"/>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6231862" y="5558068"/>
            <a:ext cx="398885" cy="402345"/>
          </a:xfrm>
          <a:prstGeom prst="rect">
            <a:avLst/>
          </a:prstGeom>
        </p:spPr>
      </p:pic>
      <p:sp>
        <p:nvSpPr>
          <p:cNvPr id="95" name="テキスト ボックス 94">
            <a:extLst>
              <a:ext uri="{FF2B5EF4-FFF2-40B4-BE49-F238E27FC236}">
                <a16:creationId xmlns:a16="http://schemas.microsoft.com/office/drawing/2014/main" id="{FCF0078A-8476-4F2C-A2E0-4CE857EBD30C}"/>
              </a:ext>
            </a:extLst>
          </p:cNvPr>
          <p:cNvSpPr txBox="1"/>
          <p:nvPr/>
        </p:nvSpPr>
        <p:spPr>
          <a:xfrm>
            <a:off x="381883" y="5591190"/>
            <a:ext cx="1060536" cy="338554"/>
          </a:xfrm>
          <a:prstGeom prst="rect">
            <a:avLst/>
          </a:prstGeom>
          <a:noFill/>
          <a:ln w="19050">
            <a:solidFill>
              <a:schemeClr val="tx1"/>
            </a:solidFill>
          </a:ln>
        </p:spPr>
        <p:txBody>
          <a:bodyPr wrap="square" rtlCol="0">
            <a:spAutoFit/>
          </a:bodyPr>
          <a:lstStyle/>
          <a:p>
            <a:pPr algn="ctr"/>
            <a:r>
              <a:rPr kumimoji="1" lang="ja-JP" altLang="en-US" sz="1600" b="1" dirty="0"/>
              <a:t>撮影画像</a:t>
            </a:r>
          </a:p>
        </p:txBody>
      </p:sp>
      <p:cxnSp>
        <p:nvCxnSpPr>
          <p:cNvPr id="9" name="直線コネクタ 8">
            <a:extLst>
              <a:ext uri="{FF2B5EF4-FFF2-40B4-BE49-F238E27FC236}">
                <a16:creationId xmlns:a16="http://schemas.microsoft.com/office/drawing/2014/main" id="{6502D907-8B75-4388-9308-AC1ABB808CF2}"/>
              </a:ext>
            </a:extLst>
          </p:cNvPr>
          <p:cNvCxnSpPr>
            <a:cxnSpLocks/>
          </p:cNvCxnSpPr>
          <p:nvPr/>
        </p:nvCxnSpPr>
        <p:spPr>
          <a:xfrm flipV="1">
            <a:off x="1436850" y="5223737"/>
            <a:ext cx="495618" cy="36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C3C8378-1AF3-4815-B1AB-198C6CF8A5EF}"/>
              </a:ext>
            </a:extLst>
          </p:cNvPr>
          <p:cNvCxnSpPr>
            <a:cxnSpLocks/>
          </p:cNvCxnSpPr>
          <p:nvPr/>
        </p:nvCxnSpPr>
        <p:spPr>
          <a:xfrm>
            <a:off x="1436850" y="5929744"/>
            <a:ext cx="495618" cy="3714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0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69 -0.00092 L 0.48802 -0.00416 " pathEditMode="relative" rAng="0" ptsTypes="AA">
                                      <p:cBhvr>
                                        <p:cTn id="6" dur="2000" fill="hold"/>
                                        <p:tgtEl>
                                          <p:spTgt spid="71"/>
                                        </p:tgtEl>
                                        <p:attrNameLst>
                                          <p:attrName>ppt_x</p:attrName>
                                          <p:attrName>ppt_y</p:attrName>
                                        </p:attrNameLst>
                                      </p:cBhvr>
                                      <p:rCtr x="24427" y="-162"/>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
                                        <p:tgtEl>
                                          <p:spTgt spid="76"/>
                                        </p:tgtEl>
                                      </p:cBhvr>
                                    </p:animEffect>
                                  </p:childTnLst>
                                </p:cTn>
                              </p:par>
                            </p:childTnLst>
                          </p:cTn>
                        </p:par>
                        <p:par>
                          <p:cTn id="11" fill="hold">
                            <p:stCondLst>
                              <p:cond delay="2010"/>
                            </p:stCondLst>
                            <p:childTnLst>
                              <p:par>
                                <p:cTn id="12" presetID="10" presetClass="entr" presetSubtype="0" fill="hold" nodeType="after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10"/>
                                        <p:tgtEl>
                                          <p:spTgt spid="77"/>
                                        </p:tgtEl>
                                      </p:cBhvr>
                                    </p:animEffect>
                                  </p:childTnLst>
                                </p:cTn>
                              </p:par>
                            </p:childTnLst>
                          </p:cTn>
                        </p:par>
                        <p:par>
                          <p:cTn id="15" fill="hold">
                            <p:stCondLst>
                              <p:cond delay="2020"/>
                            </p:stCondLst>
                            <p:childTnLst>
                              <p:par>
                                <p:cTn id="16" presetID="10" presetClass="entr" presetSubtype="0" fill="hold"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10"/>
                                        <p:tgtEl>
                                          <p:spTgt spid="79"/>
                                        </p:tgtEl>
                                      </p:cBhvr>
                                    </p:animEffect>
                                  </p:childTnLst>
                                </p:cTn>
                              </p:par>
                            </p:childTnLst>
                          </p:cTn>
                        </p:par>
                        <p:par>
                          <p:cTn id="19" fill="hold">
                            <p:stCondLst>
                              <p:cond delay="2030"/>
                            </p:stCondLst>
                            <p:childTnLst>
                              <p:par>
                                <p:cTn id="20" presetID="10" presetClass="entr" presetSubtype="0"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10"/>
                                        <p:tgtEl>
                                          <p:spTgt spid="84"/>
                                        </p:tgtEl>
                                      </p:cBhvr>
                                    </p:animEffect>
                                  </p:childTnLst>
                                </p:cTn>
                              </p:par>
                            </p:childTnLst>
                          </p:cTn>
                        </p:par>
                        <p:par>
                          <p:cTn id="23" fill="hold">
                            <p:stCondLst>
                              <p:cond delay="2040"/>
                            </p:stCondLst>
                            <p:childTnLst>
                              <p:par>
                                <p:cTn id="24" presetID="10"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10"/>
                                        <p:tgtEl>
                                          <p:spTgt spid="74"/>
                                        </p:tgtEl>
                                      </p:cBhvr>
                                    </p:animEffect>
                                  </p:childTnLst>
                                </p:cTn>
                              </p:par>
                            </p:childTnLst>
                          </p:cTn>
                        </p:par>
                        <p:par>
                          <p:cTn id="27" fill="hold">
                            <p:stCondLst>
                              <p:cond delay="2050"/>
                            </p:stCondLst>
                            <p:childTnLst>
                              <p:par>
                                <p:cTn id="28" presetID="10" presetClass="entr" presetSubtype="0" fill="hold"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
                                        <p:tgtEl>
                                          <p:spTgt spid="80"/>
                                        </p:tgtEl>
                                      </p:cBhvr>
                                    </p:animEffect>
                                  </p:childTnLst>
                                </p:cTn>
                              </p:par>
                              <p:par>
                                <p:cTn id="31" presetID="10"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10"/>
                                        <p:tgtEl>
                                          <p:spTgt spid="7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10"/>
                                        <p:tgtEl>
                                          <p:spTgt spid="8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10"/>
                                        <p:tgtEl>
                                          <p:spTgt spid="89"/>
                                        </p:tgtEl>
                                      </p:cBhvr>
                                    </p:animEffect>
                                  </p:childTnLst>
                                </p:cTn>
                              </p:par>
                              <p:par>
                                <p:cTn id="45" presetID="10" presetClass="entr" presetSubtype="0"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10"/>
                                        <p:tgtEl>
                                          <p:spTgt spid="90"/>
                                        </p:tgtEl>
                                      </p:cBhvr>
                                    </p:animEffect>
                                  </p:childTnLst>
                                </p:cTn>
                              </p:par>
                              <p:par>
                                <p:cTn id="48" presetID="10" presetClass="entr" presetSubtype="0"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fade">
                                      <p:cBhvr>
                                        <p:cTn id="50" dur="10"/>
                                        <p:tgtEl>
                                          <p:spTgt spid="91"/>
                                        </p:tgtEl>
                                      </p:cBhvr>
                                    </p:animEffect>
                                  </p:childTnLst>
                                </p:cTn>
                              </p:par>
                              <p:par>
                                <p:cTn id="51" presetID="10" presetClass="entr" presetSubtype="0" fill="hold" nodeType="withEffect">
                                  <p:stCondLst>
                                    <p:cond delay="0"/>
                                  </p:stCondLst>
                                  <p:childTnLst>
                                    <p:set>
                                      <p:cBhvr>
                                        <p:cTn id="52" dur="1" fill="hold">
                                          <p:stCondLst>
                                            <p:cond delay="0"/>
                                          </p:stCondLst>
                                        </p:cTn>
                                        <p:tgtEl>
                                          <p:spTgt spid="92"/>
                                        </p:tgtEl>
                                        <p:attrNameLst>
                                          <p:attrName>style.visibility</p:attrName>
                                        </p:attrNameLst>
                                      </p:cBhvr>
                                      <p:to>
                                        <p:strVal val="visible"/>
                                      </p:to>
                                    </p:set>
                                    <p:animEffect transition="in" filter="fade">
                                      <p:cBhvr>
                                        <p:cTn id="53" dur="10"/>
                                        <p:tgtEl>
                                          <p:spTgt spid="92"/>
                                        </p:tgtEl>
                                      </p:cBhvr>
                                    </p:animEffect>
                                  </p:childTnLst>
                                </p:cTn>
                              </p:par>
                              <p:par>
                                <p:cTn id="54" presetID="10" presetClass="entr" presetSubtype="0" fill="hold"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10"/>
                                        <p:tgtEl>
                                          <p:spTgt spid="93"/>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10"/>
                                        <p:tgtEl>
                                          <p:spTgt spid="9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10"/>
                                        <p:tgtEl>
                                          <p:spTgt spid="95"/>
                                        </p:tgtEl>
                                      </p:cBhvr>
                                    </p:animEffect>
                                  </p:childTnLst>
                                </p:cTn>
                              </p:par>
                              <p:par>
                                <p:cTn id="63" presetID="10"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10"/>
                                        <p:tgtEl>
                                          <p:spTgt spid="97"/>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8" grpId="0" animBg="1"/>
      <p:bldP spid="89" grpId="0" animBg="1"/>
      <p:bldP spid="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pPr marL="0" indent="0">
              <a:buNone/>
            </a:pPr>
            <a:endParaRPr kumimoji="1" lang="en-US" altLang="ja-JP" dirty="0"/>
          </a:p>
          <a:p>
            <a:endParaRPr kumimoji="1" lang="en-US" altLang="ja-JP" dirty="0"/>
          </a:p>
        </p:txBody>
      </p:sp>
      <p:sp>
        <p:nvSpPr>
          <p:cNvPr id="5" name="四角形: 角を丸くする 4">
            <a:extLst>
              <a:ext uri="{FF2B5EF4-FFF2-40B4-BE49-F238E27FC236}">
                <a16:creationId xmlns:a16="http://schemas.microsoft.com/office/drawing/2014/main" id="{685D7CE9-CE7C-4F51-946D-BEE26F65756A}"/>
              </a:ext>
            </a:extLst>
          </p:cNvPr>
          <p:cNvSpPr/>
          <p:nvPr/>
        </p:nvSpPr>
        <p:spPr>
          <a:xfrm>
            <a:off x="409487" y="791077"/>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研究課題への提案</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056123"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51820"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437299"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219481" y="3716236"/>
            <a:ext cx="1405532" cy="2720544"/>
            <a:chOff x="6747867" y="3720972"/>
            <a:chExt cx="1405532" cy="2720544"/>
          </a:xfrm>
        </p:grpSpPr>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prstDash val="dash"/>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035397" y="3140945"/>
            <a:ext cx="202381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送信機位置を補正</a:t>
            </a:r>
          </a:p>
        </p:txBody>
      </p:sp>
      <p:grpSp>
        <p:nvGrpSpPr>
          <p:cNvPr id="12" name="グループ化 11">
            <a:extLst>
              <a:ext uri="{FF2B5EF4-FFF2-40B4-BE49-F238E27FC236}">
                <a16:creationId xmlns:a16="http://schemas.microsoft.com/office/drawing/2014/main" id="{9052D386-7683-46BD-AA35-051EC25FF139}"/>
              </a:ext>
            </a:extLst>
          </p:cNvPr>
          <p:cNvGrpSpPr/>
          <p:nvPr/>
        </p:nvGrpSpPr>
        <p:grpSpPr>
          <a:xfrm>
            <a:off x="350857" y="1060225"/>
            <a:ext cx="7910675" cy="1574036"/>
            <a:chOff x="468985" y="1364926"/>
            <a:chExt cx="7518509" cy="1315158"/>
          </a:xfrm>
        </p:grpSpPr>
        <p:sp>
          <p:nvSpPr>
            <p:cNvPr id="9" name="テキスト ボックス 8">
              <a:extLst>
                <a:ext uri="{FF2B5EF4-FFF2-40B4-BE49-F238E27FC236}">
                  <a16:creationId xmlns:a16="http://schemas.microsoft.com/office/drawing/2014/main" id="{9D9D164D-9693-45DB-90E8-5E167768803C}"/>
                </a:ext>
              </a:extLst>
            </p:cNvPr>
            <p:cNvSpPr txBox="1"/>
            <p:nvPr/>
          </p:nvSpPr>
          <p:spPr>
            <a:xfrm>
              <a:off x="468985" y="1368582"/>
              <a:ext cx="3041374" cy="1311502"/>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短い撮影時間：</a:t>
              </a:r>
            </a:p>
          </p:txBody>
        </p:sp>
        <p:sp>
          <p:nvSpPr>
            <p:cNvPr id="30" name="テキスト ボックス 29">
              <a:extLst>
                <a:ext uri="{FF2B5EF4-FFF2-40B4-BE49-F238E27FC236}">
                  <a16:creationId xmlns:a16="http://schemas.microsoft.com/office/drawing/2014/main" id="{34903165-53B3-4ED8-B099-DD672CE3A8F9}"/>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sp>
        <p:nvSpPr>
          <p:cNvPr id="35" name="正方形/長方形 34">
            <a:extLst>
              <a:ext uri="{FF2B5EF4-FFF2-40B4-BE49-F238E27FC236}">
                <a16:creationId xmlns:a16="http://schemas.microsoft.com/office/drawing/2014/main" id="{DBEEA239-A6CA-449C-AAD9-F4818BFB2732}"/>
              </a:ext>
            </a:extLst>
          </p:cNvPr>
          <p:cNvSpPr/>
          <p:nvPr/>
        </p:nvSpPr>
        <p:spPr>
          <a:xfrm flipH="1">
            <a:off x="6251948" y="3717052"/>
            <a:ext cx="1080000" cy="108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04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sz="200"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pPr lvl="1"/>
            <a:r>
              <a:rPr lang="en-US" altLang="ja-JP" dirty="0"/>
              <a:t>LED</a:t>
            </a:r>
            <a:r>
              <a:rPr lang="ja-JP" altLang="en-US" dirty="0"/>
              <a:t>位置補正を用いた</a:t>
            </a:r>
            <a:r>
              <a:rPr lang="en-US" altLang="ja-JP" dirty="0"/>
              <a:t>LED</a:t>
            </a:r>
            <a:r>
              <a:rPr lang="ja-JP" altLang="en-US" dirty="0"/>
              <a:t>送信機捕捉アルゴリズムを提案</a:t>
            </a:r>
            <a:endParaRPr lang="en-US" altLang="ja-JP" dirty="0"/>
          </a:p>
          <a:p>
            <a:pPr lvl="1"/>
            <a:endParaRPr lang="en-US" altLang="ja-JP" sz="200" dirty="0"/>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550716"/>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366049"/>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
        <p:nvSpPr>
          <p:cNvPr id="7" name="正方形/長方形 6">
            <a:extLst>
              <a:ext uri="{FF2B5EF4-FFF2-40B4-BE49-F238E27FC236}">
                <a16:creationId xmlns:a16="http://schemas.microsoft.com/office/drawing/2014/main" id="{DC039644-C521-4FB5-A2F1-1F7CBD394E99}"/>
              </a:ext>
            </a:extLst>
          </p:cNvPr>
          <p:cNvSpPr/>
          <p:nvPr/>
        </p:nvSpPr>
        <p:spPr>
          <a:xfrm>
            <a:off x="312285" y="1315063"/>
            <a:ext cx="8519426" cy="10710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rPr>
              <a:t>移動する車両と側方の送信機との通信の実現</a:t>
            </a:r>
            <a:endParaRPr lang="en-US" altLang="ja-JP" sz="3200" dirty="0">
              <a:solidFill>
                <a:schemeClr val="tx1"/>
              </a:solidFill>
            </a:endParaRP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859911"/>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259896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18910"/>
            <a:ext cx="1086388" cy="327009"/>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受信機</a:t>
            </a: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5959"/>
            <a:ext cx="1332409" cy="296419"/>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送信機</a:t>
            </a: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19815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fade">
                                      <p:cBhvr>
                                        <p:cTn id="28" dur="10"/>
                                        <p:tgtEl>
                                          <p:spTgt spid="3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xEl>
                                              <p:pRg st="1" end="1"/>
                                            </p:txEl>
                                          </p:spTgt>
                                        </p:tgtEl>
                                        <p:attrNameLst>
                                          <p:attrName>style.visibility</p:attrName>
                                        </p:attrNameLst>
                                      </p:cBhvr>
                                      <p:to>
                                        <p:strVal val="visible"/>
                                      </p:to>
                                    </p:set>
                                    <p:animEffect transition="in" filter="fade">
                                      <p:cBhvr>
                                        <p:cTn id="31" dur="1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42920"/>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49E52D4-FF9E-41B1-A758-53488E82E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350" y="4186649"/>
            <a:ext cx="2160000" cy="2160000"/>
          </a:xfrm>
          <a:prstGeom prst="rect">
            <a:avLst/>
          </a:prstGeom>
        </p:spPr>
      </p:pic>
      <p:pic>
        <p:nvPicPr>
          <p:cNvPr id="17" name="図 16">
            <a:extLst>
              <a:ext uri="{FF2B5EF4-FFF2-40B4-BE49-F238E27FC236}">
                <a16:creationId xmlns:a16="http://schemas.microsoft.com/office/drawing/2014/main" id="{DDAD7B8A-1423-4D53-8BBB-04CCC2581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726" y="4186649"/>
            <a:ext cx="2160000" cy="2160000"/>
          </a:xfrm>
          <a:prstGeom prst="rect">
            <a:avLst/>
          </a:prstGeom>
        </p:spPr>
      </p:pic>
      <p:pic>
        <p:nvPicPr>
          <p:cNvPr id="11" name="図 10">
            <a:extLst>
              <a:ext uri="{FF2B5EF4-FFF2-40B4-BE49-F238E27FC236}">
                <a16:creationId xmlns:a16="http://schemas.microsoft.com/office/drawing/2014/main" id="{37A9878E-13EF-4430-8117-5B5891B1C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726" y="1285446"/>
            <a:ext cx="2160000" cy="2160000"/>
          </a:xfrm>
          <a:prstGeom prst="rect">
            <a:avLst/>
          </a:prstGeom>
        </p:spPr>
      </p:pic>
      <p:pic>
        <p:nvPicPr>
          <p:cNvPr id="13" name="図 12">
            <a:extLst>
              <a:ext uri="{FF2B5EF4-FFF2-40B4-BE49-F238E27FC236}">
                <a16:creationId xmlns:a16="http://schemas.microsoft.com/office/drawing/2014/main" id="{3A1FA678-7CFC-4312-86BE-E3311B55D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350" y="1269000"/>
            <a:ext cx="2160000" cy="2160000"/>
          </a:xfrm>
          <a:prstGeom prst="rect">
            <a:avLst/>
          </a:prstGeom>
        </p:spPr>
      </p:pic>
      <p:pic>
        <p:nvPicPr>
          <p:cNvPr id="5" name="図 4">
            <a:extLst>
              <a:ext uri="{FF2B5EF4-FFF2-40B4-BE49-F238E27FC236}">
                <a16:creationId xmlns:a16="http://schemas.microsoft.com/office/drawing/2014/main" id="{68B9A73A-E21B-420B-8FC3-329BB9607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66" y="1047704"/>
            <a:ext cx="2520000" cy="2520000"/>
          </a:xfrm>
          <a:prstGeom prst="rect">
            <a:avLst/>
          </a:prstGeom>
        </p:spPr>
      </p:pic>
      <p:pic>
        <p:nvPicPr>
          <p:cNvPr id="7" name="図 6">
            <a:extLst>
              <a:ext uri="{FF2B5EF4-FFF2-40B4-BE49-F238E27FC236}">
                <a16:creationId xmlns:a16="http://schemas.microsoft.com/office/drawing/2014/main" id="{5637AA30-1136-45C1-83D4-A007BFA2D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66" y="3951389"/>
            <a:ext cx="2520000" cy="252000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LED</a:t>
            </a:r>
            <a:r>
              <a:rPr lang="ja-JP" altLang="en-US" dirty="0"/>
              <a:t>捕捉と平均フレーム数の関係</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24" name="矢印: 右 23">
            <a:extLst>
              <a:ext uri="{FF2B5EF4-FFF2-40B4-BE49-F238E27FC236}">
                <a16:creationId xmlns:a16="http://schemas.microsoft.com/office/drawing/2014/main" id="{7FB49367-98E0-4F16-A446-9F8410AEE77F}"/>
              </a:ext>
            </a:extLst>
          </p:cNvPr>
          <p:cNvSpPr/>
          <p:nvPr/>
        </p:nvSpPr>
        <p:spPr>
          <a:xfrm>
            <a:off x="2989964" y="2012429"/>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89964" y="49161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62749" y="1292245"/>
            <a:ext cx="1374776" cy="2105026"/>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739ADC5-3EED-4483-BFE4-EFB920BB0681}"/>
              </a:ext>
            </a:extLst>
          </p:cNvPr>
          <p:cNvSpPr/>
          <p:nvPr/>
        </p:nvSpPr>
        <p:spPr>
          <a:xfrm>
            <a:off x="6762749" y="4519436"/>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2</a:t>
            </a:r>
            <a:r>
              <a:rPr lang="ja-JP" altLang="en-US" u="sng" dirty="0"/>
              <a:t>枚</a:t>
            </a:r>
            <a:r>
              <a:rPr lang="en-US" altLang="ja-JP" dirty="0"/>
              <a:t>	   </a:t>
            </a:r>
            <a:r>
              <a:rPr lang="ja-JP" altLang="en-US" u="sng" dirty="0"/>
              <a:t>閾値検出</a:t>
            </a:r>
            <a:r>
              <a:rPr lang="en-US" altLang="ja-JP" dirty="0"/>
              <a:t>	</a:t>
            </a:r>
            <a:r>
              <a:rPr lang="ja-JP" altLang="en-US" dirty="0"/>
              <a:t>　　</a:t>
            </a:r>
            <a:r>
              <a:rPr lang="ja-JP" altLang="en-US" u="sng" dirty="0"/>
              <a:t>捕捉結果</a:t>
            </a:r>
            <a:r>
              <a:rPr lang="en-US" altLang="ja-JP" u="sng" dirty="0"/>
              <a:t>(</a:t>
            </a:r>
            <a:r>
              <a:rPr lang="ja-JP" altLang="en-US" u="sng" dirty="0"/>
              <a:t>失敗</a:t>
            </a:r>
            <a:r>
              <a:rPr lang="en-US" altLang="ja-JP" u="sng" dirty="0"/>
              <a:t>)</a:t>
            </a:r>
          </a:p>
          <a:p>
            <a:pPr marL="0" indent="0">
              <a:buNone/>
            </a:pPr>
            <a:endParaRPr lang="en-US" altLang="ja-JP" sz="200" u="sng"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9</a:t>
            </a:r>
            <a:r>
              <a:rPr lang="ja-JP" altLang="en-US" u="sng" dirty="0"/>
              <a:t>枚</a:t>
            </a:r>
            <a:r>
              <a:rPr lang="en-US" altLang="ja-JP" dirty="0"/>
              <a:t>	   </a:t>
            </a:r>
            <a:r>
              <a:rPr lang="ja-JP" altLang="en-US" u="sng" dirty="0"/>
              <a:t>閾値検出</a:t>
            </a:r>
            <a:r>
              <a:rPr lang="en-US" altLang="ja-JP" dirty="0"/>
              <a:t>	</a:t>
            </a:r>
            <a:r>
              <a:rPr lang="ja-JP" altLang="en-US" dirty="0"/>
              <a:t>　　</a:t>
            </a:r>
            <a:r>
              <a:rPr lang="en-US" altLang="ja-JP" dirty="0"/>
              <a:t> </a:t>
            </a:r>
            <a:r>
              <a:rPr lang="ja-JP" altLang="en-US" u="sng" dirty="0"/>
              <a:t>捕捉結果</a:t>
            </a:r>
            <a:r>
              <a:rPr lang="en-US" altLang="ja-JP" u="sng" dirty="0"/>
              <a:t>(</a:t>
            </a:r>
            <a:r>
              <a:rPr lang="ja-JP" altLang="en-US" u="sng" dirty="0"/>
              <a:t>成功</a:t>
            </a:r>
            <a:r>
              <a:rPr lang="en-US" altLang="ja-JP" u="sng" dirty="0"/>
              <a:t>)</a:t>
            </a:r>
          </a:p>
          <a:p>
            <a:pPr marL="0" indent="0">
              <a:buNone/>
            </a:pPr>
            <a:endParaRPr lang="en-US" altLang="ja-JP" dirty="0"/>
          </a:p>
        </p:txBody>
      </p:sp>
    </p:spTree>
    <p:extLst>
      <p:ext uri="{BB962C8B-B14F-4D97-AF65-F5344CB8AC3E}">
        <p14:creationId xmlns:p14="http://schemas.microsoft.com/office/powerpoint/2010/main" val="415817030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19378</TotalTime>
  <Words>1960</Words>
  <Application>Microsoft Office PowerPoint</Application>
  <PresentationFormat>画面に合わせる (4:3)</PresentationFormat>
  <Paragraphs>358</Paragraphs>
  <Slides>33</Slides>
  <Notes>4</Notes>
  <HiddenSlides>6</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33</vt:i4>
      </vt:variant>
    </vt:vector>
  </HeadingPairs>
  <TitlesOfParts>
    <vt:vector size="40" baseType="lpstr">
      <vt:lpstr>游ゴシック</vt:lpstr>
      <vt:lpstr>Arial</vt:lpstr>
      <vt:lpstr>Calibri</vt:lpstr>
      <vt:lpstr>Calibri Light</vt:lpstr>
      <vt:lpstr>Cambria Math</vt:lpstr>
      <vt:lpstr>Wingdings</vt:lpstr>
      <vt:lpstr>Office テーマ</vt:lpstr>
      <vt:lpstr>ITS可視光通信における LED送信機の位置補正を用いた 送信機追尾改善手法</vt:lpstr>
      <vt:lpstr>車車間・路車間通信のための可視光通信</vt:lpstr>
      <vt:lpstr>ITS可視光通信の研究動向</vt:lpstr>
      <vt:lpstr>研究課題</vt:lpstr>
      <vt:lpstr>研究課題への提案</vt:lpstr>
      <vt:lpstr>研究目的と内容</vt:lpstr>
      <vt:lpstr>可視光通信のシステムモデル</vt:lpstr>
      <vt:lpstr>特徴量の調査</vt:lpstr>
      <vt:lpstr>LED捕捉と平均フレーム数の関係</vt:lpstr>
      <vt:lpstr>実験内容</vt:lpstr>
      <vt:lpstr>実験風景</vt:lpstr>
      <vt:lpstr>時空間画像と時空間断面画像</vt:lpstr>
      <vt:lpstr>空間-時間勾配散布図と閾値の決定</vt:lpstr>
      <vt:lpstr>LED捕捉結果</vt:lpstr>
      <vt:lpstr>復調結果</vt:lpstr>
      <vt:lpstr>まとめと今後の展開</vt:lpstr>
      <vt:lpstr>捕捉スライド</vt:lpstr>
      <vt:lpstr>空間-時間勾配散布図(64bitアレイ)</vt:lpstr>
      <vt:lpstr>閾値決定について</vt:lpstr>
      <vt:lpstr>空間-時間勾配</vt:lpstr>
      <vt:lpstr>空間-時間勾配の導出</vt:lpstr>
      <vt:lpstr>t=n における空間-時間勾配の導出について</vt:lpstr>
      <vt:lpstr>LED及び背景の時間-空間勾配散布図の作成</vt:lpstr>
      <vt:lpstr>LED捕捉成功率と平均フレーム数の関係</vt:lpstr>
      <vt:lpstr>送信信号について</vt:lpstr>
      <vt:lpstr>データ復調方式</vt:lpstr>
      <vt:lpstr>今後の展開</vt:lpstr>
      <vt:lpstr>格子状信号が捕捉できなかった原因</vt:lpstr>
      <vt:lpstr>全体のまとめ</vt:lpstr>
      <vt:lpstr>時空間断面画像の導出</vt:lpstr>
      <vt:lpstr>Problem of Visible Light Communication</vt:lpstr>
      <vt:lpstr>研究目的と内容</vt:lpstr>
      <vt:lpstr>研究目的と内容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64</cp:revision>
  <dcterms:created xsi:type="dcterms:W3CDTF">2021-06-04T04:13:52Z</dcterms:created>
  <dcterms:modified xsi:type="dcterms:W3CDTF">2021-12-24T02:21:27Z</dcterms:modified>
</cp:coreProperties>
</file>